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263" r:id="rId3"/>
    <p:sldId id="264" r:id="rId4"/>
    <p:sldId id="265" r:id="rId5"/>
    <p:sldId id="266" r:id="rId6"/>
    <p:sldId id="258" r:id="rId7"/>
    <p:sldId id="259" r:id="rId8"/>
    <p:sldId id="260" r:id="rId9"/>
    <p:sldId id="267" r:id="rId10"/>
    <p:sldId id="277" r:id="rId11"/>
    <p:sldId id="268" r:id="rId12"/>
    <p:sldId id="269" r:id="rId13"/>
    <p:sldId id="270" r:id="rId14"/>
    <p:sldId id="276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0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E250C-31C2-4A59-B35E-8C6A46D31332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39182-F861-4ED5-AAC1-FFDAE0431A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09FB5E-F6EB-408B-B377-77201E5D4EB0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C02F7-C27D-4F21-98E7-6027E476E55B}" type="datetimeFigureOut">
              <a:rPr lang="ru-RU" smtClean="0"/>
              <a:pPr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1A15D-DB8B-4EAC-B277-CEBA765D1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Фалес Милетский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err="1" smtClean="0"/>
              <a:t>Фале́с</a:t>
            </a:r>
            <a:r>
              <a:rPr lang="ru-RU" sz="2000" dirty="0" smtClean="0"/>
              <a:t> — древнегреческий философ и математик из </a:t>
            </a:r>
            <a:r>
              <a:rPr lang="ru-RU" sz="2000" dirty="0" err="1" smtClean="0"/>
              <a:t>Милета</a:t>
            </a:r>
            <a:r>
              <a:rPr lang="ru-RU" sz="2000" dirty="0" smtClean="0"/>
              <a:t>. Представитель ионической натурфилософии и основатель милетской школы, с которой начинается история европейской науки. </a:t>
            </a:r>
          </a:p>
          <a:p>
            <a:r>
              <a:rPr lang="ru-RU" sz="2000" b="1" dirty="0" smtClean="0"/>
              <a:t>Родился: </a:t>
            </a:r>
            <a:r>
              <a:rPr lang="ru-RU" sz="2000" dirty="0" smtClean="0"/>
              <a:t>623 г. до н.э, </a:t>
            </a:r>
            <a:r>
              <a:rPr lang="ru-RU" sz="2000" dirty="0" err="1" smtClean="0"/>
              <a:t>Милет</a:t>
            </a:r>
            <a:endParaRPr lang="ru-RU" sz="2000" dirty="0" smtClean="0"/>
          </a:p>
          <a:p>
            <a:r>
              <a:rPr lang="ru-RU" sz="2000" b="1" dirty="0" smtClean="0"/>
              <a:t>Умер: </a:t>
            </a:r>
            <a:r>
              <a:rPr lang="ru-RU" sz="2000" dirty="0" smtClean="0"/>
              <a:t>546 г. до н.э, </a:t>
            </a:r>
            <a:r>
              <a:rPr lang="ru-RU" sz="2000" dirty="0" err="1" smtClean="0"/>
              <a:t>Милет</a:t>
            </a:r>
            <a:endParaRPr lang="ru-RU" sz="2000" dirty="0" smtClean="0"/>
          </a:p>
          <a:p>
            <a:endParaRPr lang="ru-RU" sz="2000" dirty="0"/>
          </a:p>
        </p:txBody>
      </p:sp>
      <p:pic>
        <p:nvPicPr>
          <p:cNvPr id="20482" name="Picture 2" descr="Фалес - его биография и жизнеопис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47603"/>
            <a:ext cx="4679189" cy="6238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800105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28680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814393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0" y="4876800"/>
            <a:ext cx="4800600" cy="1198563"/>
          </a:xfrm>
        </p:spPr>
        <p:txBody>
          <a:bodyPr>
            <a:normAutofit/>
          </a:bodyPr>
          <a:lstStyle/>
          <a:p>
            <a:pPr algn="r" eaLnBrk="1" hangingPunct="1"/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828800"/>
            <a:ext cx="8423030" cy="2743200"/>
          </a:xfrm>
        </p:spPr>
        <p:txBody>
          <a:bodyPr>
            <a:normAutofit/>
          </a:bodyPr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4800" b="1" i="1" dirty="0">
                <a:ea typeface="Batang" pitchFamily="18" charset="-127"/>
              </a:rPr>
              <a:t>Т</a:t>
            </a:r>
            <a:r>
              <a:rPr lang="ru-RU" sz="4800" b="1" i="1" dirty="0" smtClean="0">
                <a:latin typeface="Batang" pitchFamily="18" charset="-127"/>
                <a:ea typeface="Batang" pitchFamily="18" charset="-127"/>
              </a:rPr>
              <a:t>ретий признак подобия  треугольников</a:t>
            </a:r>
            <a:endParaRPr lang="ru-RU" sz="4800" b="1" i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76" name="Text Box 36"/>
          <p:cNvSpPr txBox="1">
            <a:spLocks noChangeArrowheads="1"/>
          </p:cNvSpPr>
          <p:nvPr/>
        </p:nvSpPr>
        <p:spPr bwMode="auto">
          <a:xfrm>
            <a:off x="2895600" y="3292475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/>
              <a:t>докажем, что                   </a:t>
            </a:r>
            <a:r>
              <a:rPr lang="ru-RU" sz="2400" dirty="0" smtClean="0"/>
              <a:t>  и </a:t>
            </a:r>
            <a:r>
              <a:rPr lang="ru-RU" sz="2400" dirty="0"/>
              <a:t>применим </a:t>
            </a:r>
          </a:p>
          <a:p>
            <a:r>
              <a:rPr lang="ru-RU" sz="2400" dirty="0"/>
              <a:t>2 признак подобия треугольников </a:t>
            </a:r>
          </a:p>
        </p:txBody>
      </p:sp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4572000" y="3286124"/>
          <a:ext cx="1585912" cy="500063"/>
        </p:xfrm>
        <a:graphic>
          <a:graphicData uri="http://schemas.openxmlformats.org/presentationml/2006/ole">
            <p:oleObj spid="_x0000_s1026" name="Формула" r:id="rId3" imgW="685502" imgH="215806" progId="Equation.3">
              <p:embed/>
            </p:oleObj>
          </a:graphicData>
        </a:graphic>
      </p:graphicFrame>
      <p:sp>
        <p:nvSpPr>
          <p:cNvPr id="9220" name="AutoShape 5"/>
          <p:cNvSpPr>
            <a:spLocks noChangeArrowheads="1"/>
          </p:cNvSpPr>
          <p:nvPr/>
        </p:nvSpPr>
        <p:spPr bwMode="auto">
          <a:xfrm>
            <a:off x="381000" y="4724400"/>
            <a:ext cx="3200400" cy="1447800"/>
          </a:xfrm>
          <a:prstGeom prst="triangle">
            <a:avLst>
              <a:gd name="adj" fmla="val 6407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4343400" y="60960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7239000" y="39624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8534400" y="60960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3657600" y="61468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1905000" y="426720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9226" name="Text Box 11"/>
          <p:cNvSpPr txBox="1">
            <a:spLocks noChangeArrowheads="1"/>
          </p:cNvSpPr>
          <p:nvPr/>
        </p:nvSpPr>
        <p:spPr bwMode="auto">
          <a:xfrm>
            <a:off x="152400" y="61468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89452" name="Text Box 12"/>
          <p:cNvSpPr txBox="1">
            <a:spLocks noChangeArrowheads="1"/>
          </p:cNvSpPr>
          <p:nvPr/>
        </p:nvSpPr>
        <p:spPr bwMode="auto">
          <a:xfrm>
            <a:off x="76200" y="-120650"/>
            <a:ext cx="91440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III</a:t>
            </a:r>
            <a:r>
              <a: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признак подобия треугольников.  </a:t>
            </a: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Если три стороны одного треугольника пропорциональны трем сторонам другого, то такие треугольники подобны. 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04800" y="2590800"/>
            <a:ext cx="5129213" cy="519113"/>
            <a:chOff x="2112" y="1392"/>
            <a:chExt cx="3231" cy="327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3216" y="1392"/>
              <a:ext cx="2127" cy="327"/>
              <a:chOff x="2208" y="1680"/>
              <a:chExt cx="2127" cy="327"/>
            </a:xfrm>
          </p:grpSpPr>
          <p:graphicFrame>
            <p:nvGraphicFramePr>
              <p:cNvPr id="9242" name="Object 15"/>
              <p:cNvGraphicFramePr>
                <a:graphicFrameLocks noChangeAspect="1"/>
              </p:cNvGraphicFramePr>
              <p:nvPr/>
            </p:nvGraphicFramePr>
            <p:xfrm>
              <a:off x="2208" y="1680"/>
              <a:ext cx="232" cy="273"/>
            </p:xfrm>
            <a:graphic>
              <a:graphicData uri="http://schemas.openxmlformats.org/presentationml/2006/ole">
                <p:oleObj spid="_x0000_s1030" name="Формула" r:id="rId4" imgW="139579" imgH="164957" progId="Equation.3">
                  <p:embed/>
                </p:oleObj>
              </a:graphicData>
            </a:graphic>
          </p:graphicFrame>
          <p:sp>
            <p:nvSpPr>
              <p:cNvPr id="9243" name="Text Box 16"/>
              <p:cNvSpPr txBox="1">
                <a:spLocks noChangeArrowheads="1"/>
              </p:cNvSpPr>
              <p:nvPr/>
            </p:nvSpPr>
            <p:spPr bwMode="auto">
              <a:xfrm>
                <a:off x="2400" y="1680"/>
                <a:ext cx="57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/>
                  <a:t>ABC</a:t>
                </a:r>
                <a:endParaRPr lang="ru-RU" sz="2800"/>
              </a:p>
            </p:txBody>
          </p:sp>
          <p:sp>
            <p:nvSpPr>
              <p:cNvPr id="9244" name="Freeform 17"/>
              <p:cNvSpPr>
                <a:spLocks/>
              </p:cNvSpPr>
              <p:nvPr/>
            </p:nvSpPr>
            <p:spPr bwMode="auto">
              <a:xfrm rot="206182">
                <a:off x="3022" y="1775"/>
                <a:ext cx="290" cy="145"/>
              </a:xfrm>
              <a:custGeom>
                <a:avLst/>
                <a:gdLst>
                  <a:gd name="T0" fmla="*/ 32 w 540"/>
                  <a:gd name="T1" fmla="*/ 49 h 205"/>
                  <a:gd name="T2" fmla="*/ 25 w 540"/>
                  <a:gd name="T3" fmla="*/ 64 h 205"/>
                  <a:gd name="T4" fmla="*/ 11 w 540"/>
                  <a:gd name="T5" fmla="*/ 71 h 205"/>
                  <a:gd name="T6" fmla="*/ 2 w 540"/>
                  <a:gd name="T7" fmla="*/ 52 h 205"/>
                  <a:gd name="T8" fmla="*/ 2 w 540"/>
                  <a:gd name="T9" fmla="*/ 23 h 205"/>
                  <a:gd name="T10" fmla="*/ 11 w 540"/>
                  <a:gd name="T11" fmla="*/ 9 h 205"/>
                  <a:gd name="T12" fmla="*/ 25 w 540"/>
                  <a:gd name="T13" fmla="*/ 14 h 205"/>
                  <a:gd name="T14" fmla="*/ 44 w 540"/>
                  <a:gd name="T15" fmla="*/ 39 h 205"/>
                  <a:gd name="T16" fmla="*/ 59 w 540"/>
                  <a:gd name="T17" fmla="*/ 61 h 205"/>
                  <a:gd name="T18" fmla="*/ 75 w 540"/>
                  <a:gd name="T19" fmla="*/ 59 h 205"/>
                  <a:gd name="T20" fmla="*/ 83 w 540"/>
                  <a:gd name="T21" fmla="*/ 40 h 205"/>
                  <a:gd name="T22" fmla="*/ 80 w 540"/>
                  <a:gd name="T23" fmla="*/ 11 h 205"/>
                  <a:gd name="T24" fmla="*/ 67 w 540"/>
                  <a:gd name="T25" fmla="*/ 1 h 205"/>
                  <a:gd name="T26" fmla="*/ 54 w 540"/>
                  <a:gd name="T27" fmla="*/ 18 h 2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40" h="205">
                    <a:moveTo>
                      <a:pt x="203" y="138"/>
                    </a:moveTo>
                    <a:cubicBezTo>
                      <a:pt x="196" y="145"/>
                      <a:pt x="182" y="171"/>
                      <a:pt x="160" y="181"/>
                    </a:cubicBezTo>
                    <a:cubicBezTo>
                      <a:pt x="139" y="191"/>
                      <a:pt x="98" y="205"/>
                      <a:pt x="73" y="199"/>
                    </a:cubicBezTo>
                    <a:cubicBezTo>
                      <a:pt x="48" y="194"/>
                      <a:pt x="21" y="170"/>
                      <a:pt x="11" y="148"/>
                    </a:cubicBezTo>
                    <a:cubicBezTo>
                      <a:pt x="0" y="126"/>
                      <a:pt x="1" y="86"/>
                      <a:pt x="11" y="66"/>
                    </a:cubicBezTo>
                    <a:cubicBezTo>
                      <a:pt x="20" y="45"/>
                      <a:pt x="43" y="31"/>
                      <a:pt x="68" y="26"/>
                    </a:cubicBezTo>
                    <a:cubicBezTo>
                      <a:pt x="93" y="22"/>
                      <a:pt x="124" y="24"/>
                      <a:pt x="160" y="39"/>
                    </a:cubicBezTo>
                    <a:cubicBezTo>
                      <a:pt x="197" y="53"/>
                      <a:pt x="249" y="88"/>
                      <a:pt x="285" y="110"/>
                    </a:cubicBezTo>
                    <a:cubicBezTo>
                      <a:pt x="322" y="133"/>
                      <a:pt x="345" y="162"/>
                      <a:pt x="378" y="172"/>
                    </a:cubicBezTo>
                    <a:cubicBezTo>
                      <a:pt x="411" y="182"/>
                      <a:pt x="459" y="177"/>
                      <a:pt x="485" y="167"/>
                    </a:cubicBezTo>
                    <a:cubicBezTo>
                      <a:pt x="511" y="158"/>
                      <a:pt x="530" y="136"/>
                      <a:pt x="535" y="113"/>
                    </a:cubicBezTo>
                    <a:cubicBezTo>
                      <a:pt x="540" y="90"/>
                      <a:pt x="534" y="49"/>
                      <a:pt x="517" y="31"/>
                    </a:cubicBezTo>
                    <a:cubicBezTo>
                      <a:pt x="500" y="13"/>
                      <a:pt x="461" y="0"/>
                      <a:pt x="433" y="3"/>
                    </a:cubicBezTo>
                    <a:cubicBezTo>
                      <a:pt x="405" y="6"/>
                      <a:pt x="366" y="40"/>
                      <a:pt x="348" y="49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9245" name="Object 18"/>
              <p:cNvGraphicFramePr>
                <a:graphicFrameLocks noChangeAspect="1"/>
              </p:cNvGraphicFramePr>
              <p:nvPr/>
            </p:nvGraphicFramePr>
            <p:xfrm>
              <a:off x="3312" y="1680"/>
              <a:ext cx="232" cy="273"/>
            </p:xfrm>
            <a:graphic>
              <a:graphicData uri="http://schemas.openxmlformats.org/presentationml/2006/ole">
                <p:oleObj spid="_x0000_s1031" name="Формула" r:id="rId5" imgW="139579" imgH="164957" progId="Equation.3">
                  <p:embed/>
                </p:oleObj>
              </a:graphicData>
            </a:graphic>
          </p:graphicFrame>
          <p:sp>
            <p:nvSpPr>
              <p:cNvPr id="9246" name="Text Box 19"/>
              <p:cNvSpPr txBox="1">
                <a:spLocks noChangeArrowheads="1"/>
              </p:cNvSpPr>
              <p:nvPr/>
            </p:nvSpPr>
            <p:spPr bwMode="auto">
              <a:xfrm>
                <a:off x="3504" y="1680"/>
                <a:ext cx="83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800"/>
                  <a:t>А</a:t>
                </a:r>
                <a:r>
                  <a:rPr lang="ru-RU" sz="2800" baseline="-25000"/>
                  <a:t>1</a:t>
                </a:r>
                <a:r>
                  <a:rPr lang="ru-RU" sz="2800"/>
                  <a:t>В</a:t>
                </a:r>
                <a:r>
                  <a:rPr lang="ru-RU" sz="2800" baseline="-25000"/>
                  <a:t>1</a:t>
                </a:r>
                <a:r>
                  <a:rPr lang="ru-RU" sz="2800"/>
                  <a:t>С</a:t>
                </a:r>
                <a:r>
                  <a:rPr lang="ru-RU" sz="2800" baseline="-25000"/>
                  <a:t>1</a:t>
                </a:r>
                <a:endParaRPr lang="ru-RU" sz="2800"/>
              </a:p>
            </p:txBody>
          </p:sp>
        </p:grpSp>
        <p:sp>
          <p:nvSpPr>
            <p:cNvPr id="9241" name="Text Box 20"/>
            <p:cNvSpPr txBox="1">
              <a:spLocks noChangeArrowheads="1"/>
            </p:cNvSpPr>
            <p:nvPr/>
          </p:nvSpPr>
          <p:spPr bwMode="auto">
            <a:xfrm>
              <a:off x="2112" y="1392"/>
              <a:ext cx="11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Доказать: </a:t>
              </a:r>
            </a:p>
          </p:txBody>
        </p:sp>
      </p:grpSp>
      <p:sp>
        <p:nvSpPr>
          <p:cNvPr id="189461" name="Text Box 21"/>
          <p:cNvSpPr txBox="1">
            <a:spLocks noChangeArrowheads="1"/>
          </p:cNvSpPr>
          <p:nvPr/>
        </p:nvSpPr>
        <p:spPr bwMode="auto">
          <a:xfrm>
            <a:off x="228600" y="33528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Доказательство: </a:t>
            </a:r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457200" y="1371600"/>
            <a:ext cx="6726238" cy="1012825"/>
            <a:chOff x="288" y="864"/>
            <a:chExt cx="4237" cy="638"/>
          </a:xfrm>
        </p:grpSpPr>
        <p:sp>
          <p:nvSpPr>
            <p:cNvPr id="9232" name="Text Box 24"/>
            <p:cNvSpPr txBox="1">
              <a:spLocks noChangeArrowheads="1"/>
            </p:cNvSpPr>
            <p:nvPr/>
          </p:nvSpPr>
          <p:spPr bwMode="auto">
            <a:xfrm>
              <a:off x="288" y="1022"/>
              <a:ext cx="6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Дано:</a:t>
              </a:r>
            </a:p>
          </p:txBody>
        </p: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864" y="1005"/>
              <a:ext cx="708" cy="305"/>
              <a:chOff x="3648" y="1983"/>
              <a:chExt cx="708" cy="305"/>
            </a:xfrm>
          </p:grpSpPr>
          <p:graphicFrame>
            <p:nvGraphicFramePr>
              <p:cNvPr id="9238" name="Object 26"/>
              <p:cNvGraphicFramePr>
                <a:graphicFrameLocks noChangeAspect="1"/>
              </p:cNvGraphicFramePr>
              <p:nvPr/>
            </p:nvGraphicFramePr>
            <p:xfrm>
              <a:off x="3648" y="1983"/>
              <a:ext cx="232" cy="273"/>
            </p:xfrm>
            <a:graphic>
              <a:graphicData uri="http://schemas.openxmlformats.org/presentationml/2006/ole">
                <p:oleObj spid="_x0000_s1029" name="Формула" r:id="rId6" imgW="139579" imgH="164957" progId="Equation.3">
                  <p:embed/>
                </p:oleObj>
              </a:graphicData>
            </a:graphic>
          </p:graphicFrame>
          <p:sp>
            <p:nvSpPr>
              <p:cNvPr id="9239" name="Text Box 27"/>
              <p:cNvSpPr txBox="1">
                <a:spLocks noChangeArrowheads="1"/>
              </p:cNvSpPr>
              <p:nvPr/>
            </p:nvSpPr>
            <p:spPr bwMode="auto">
              <a:xfrm>
                <a:off x="3792" y="2000"/>
                <a:ext cx="5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ABC</a:t>
                </a:r>
                <a:r>
                  <a:rPr lang="ru-RU" sz="2400"/>
                  <a:t>,</a:t>
                </a:r>
              </a:p>
            </p:txBody>
          </p:sp>
        </p:grpSp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1536" y="1005"/>
              <a:ext cx="913" cy="305"/>
              <a:chOff x="4760" y="1983"/>
              <a:chExt cx="913" cy="305"/>
            </a:xfrm>
          </p:grpSpPr>
          <p:graphicFrame>
            <p:nvGraphicFramePr>
              <p:cNvPr id="9236" name="Object 29"/>
              <p:cNvGraphicFramePr>
                <a:graphicFrameLocks noChangeAspect="1"/>
              </p:cNvGraphicFramePr>
              <p:nvPr/>
            </p:nvGraphicFramePr>
            <p:xfrm>
              <a:off x="4760" y="1983"/>
              <a:ext cx="232" cy="273"/>
            </p:xfrm>
            <a:graphic>
              <a:graphicData uri="http://schemas.openxmlformats.org/presentationml/2006/ole">
                <p:oleObj spid="_x0000_s1028" name="Формула" r:id="rId7" imgW="139579" imgH="164957" progId="Equation.3">
                  <p:embed/>
                </p:oleObj>
              </a:graphicData>
            </a:graphic>
          </p:graphicFrame>
          <p:sp>
            <p:nvSpPr>
              <p:cNvPr id="9237" name="Text Box 30"/>
              <p:cNvSpPr txBox="1">
                <a:spLocks noChangeArrowheads="1"/>
              </p:cNvSpPr>
              <p:nvPr/>
            </p:nvSpPr>
            <p:spPr bwMode="auto">
              <a:xfrm>
                <a:off x="4896" y="2000"/>
                <a:ext cx="77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/>
                  <a:t>А</a:t>
                </a:r>
                <a:r>
                  <a:rPr lang="ru-RU" sz="2400" baseline="-25000"/>
                  <a:t>1</a:t>
                </a:r>
                <a:r>
                  <a:rPr lang="ru-RU" sz="2400"/>
                  <a:t>В</a:t>
                </a:r>
                <a:r>
                  <a:rPr lang="ru-RU" sz="2400" baseline="-25000"/>
                  <a:t>1</a:t>
                </a:r>
                <a:r>
                  <a:rPr lang="ru-RU" sz="2400"/>
                  <a:t>С</a:t>
                </a:r>
                <a:r>
                  <a:rPr lang="ru-RU" sz="2400" baseline="-25000"/>
                  <a:t>1</a:t>
                </a:r>
                <a:r>
                  <a:rPr lang="ru-RU" sz="2400"/>
                  <a:t>,</a:t>
                </a:r>
              </a:p>
            </p:txBody>
          </p:sp>
        </p:grpSp>
        <p:graphicFrame>
          <p:nvGraphicFramePr>
            <p:cNvPr id="9235" name="Object 31"/>
            <p:cNvGraphicFramePr>
              <a:graphicFrameLocks noChangeAspect="1"/>
            </p:cNvGraphicFramePr>
            <p:nvPr/>
          </p:nvGraphicFramePr>
          <p:xfrm>
            <a:off x="2688" y="864"/>
            <a:ext cx="1837" cy="638"/>
          </p:xfrm>
          <a:graphic>
            <a:graphicData uri="http://schemas.openxmlformats.org/presentationml/2006/ole">
              <p:oleObj spid="_x0000_s1027" name="Формула" r:id="rId8" imgW="1244600" imgH="431800" progId="Equation.3">
                <p:embed/>
              </p:oleObj>
            </a:graphicData>
          </a:graphic>
        </p:graphicFrame>
      </p:grpSp>
      <p:sp>
        <p:nvSpPr>
          <p:cNvPr id="9231" name="AutoShape 34"/>
          <p:cNvSpPr>
            <a:spLocks noChangeArrowheads="1"/>
          </p:cNvSpPr>
          <p:nvPr/>
        </p:nvSpPr>
        <p:spPr bwMode="auto">
          <a:xfrm>
            <a:off x="4495800" y="4191000"/>
            <a:ext cx="4191000" cy="1905000"/>
          </a:xfrm>
          <a:prstGeom prst="triangle">
            <a:avLst>
              <a:gd name="adj" fmla="val 6407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18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18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76" grpId="0"/>
      <p:bldP spid="1894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381000" y="1198563"/>
            <a:ext cx="6348413" cy="2292350"/>
            <a:chOff x="240" y="755"/>
            <a:chExt cx="3999" cy="1444"/>
          </a:xfrm>
        </p:grpSpPr>
        <p:sp>
          <p:nvSpPr>
            <p:cNvPr id="10307" name="Freeform 3"/>
            <p:cNvSpPr>
              <a:spLocks/>
            </p:cNvSpPr>
            <p:nvPr/>
          </p:nvSpPr>
          <p:spPr bwMode="auto">
            <a:xfrm>
              <a:off x="240" y="755"/>
              <a:ext cx="1075" cy="541"/>
            </a:xfrm>
            <a:custGeom>
              <a:avLst/>
              <a:gdLst>
                <a:gd name="T0" fmla="*/ 0 w 864"/>
                <a:gd name="T1" fmla="*/ 386 h 640"/>
                <a:gd name="T2" fmla="*/ 1571 w 864"/>
                <a:gd name="T3" fmla="*/ 386 h 640"/>
                <a:gd name="T4" fmla="*/ 1665 w 864"/>
                <a:gd name="T5" fmla="*/ 242 h 640"/>
                <a:gd name="T6" fmla="*/ 1571 w 864"/>
                <a:gd name="T7" fmla="*/ 126 h 640"/>
                <a:gd name="T8" fmla="*/ 1450 w 864"/>
                <a:gd name="T9" fmla="*/ 48 h 640"/>
                <a:gd name="T10" fmla="*/ 1171 w 864"/>
                <a:gd name="T11" fmla="*/ 0 h 640"/>
                <a:gd name="T12" fmla="*/ 0 w 864"/>
                <a:gd name="T13" fmla="*/ 386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6"/>
            <p:cNvSpPr>
              <a:spLocks/>
            </p:cNvSpPr>
            <p:nvPr/>
          </p:nvSpPr>
          <p:spPr bwMode="auto">
            <a:xfrm flipV="1">
              <a:off x="2832" y="1488"/>
              <a:ext cx="1407" cy="711"/>
            </a:xfrm>
            <a:custGeom>
              <a:avLst/>
              <a:gdLst>
                <a:gd name="T0" fmla="*/ 0 w 864"/>
                <a:gd name="T1" fmla="*/ 878 h 640"/>
                <a:gd name="T2" fmla="*/ 3524 w 864"/>
                <a:gd name="T3" fmla="*/ 878 h 640"/>
                <a:gd name="T4" fmla="*/ 3731 w 864"/>
                <a:gd name="T5" fmla="*/ 548 h 640"/>
                <a:gd name="T6" fmla="*/ 3524 w 864"/>
                <a:gd name="T7" fmla="*/ 286 h 640"/>
                <a:gd name="T8" fmla="*/ 3249 w 864"/>
                <a:gd name="T9" fmla="*/ 110 h 640"/>
                <a:gd name="T10" fmla="*/ 2625 w 864"/>
                <a:gd name="T11" fmla="*/ 0 h 640"/>
                <a:gd name="T12" fmla="*/ 0 w 864"/>
                <a:gd name="T13" fmla="*/ 878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73"/>
          <p:cNvGrpSpPr>
            <a:grpSpLocks/>
          </p:cNvGrpSpPr>
          <p:nvPr/>
        </p:nvGrpSpPr>
        <p:grpSpPr bwMode="auto">
          <a:xfrm>
            <a:off x="2133600" y="1066800"/>
            <a:ext cx="6540500" cy="2667000"/>
            <a:chOff x="1344" y="672"/>
            <a:chExt cx="4120" cy="1680"/>
          </a:xfrm>
        </p:grpSpPr>
        <p:sp>
          <p:nvSpPr>
            <p:cNvPr id="10305" name="Freeform 72"/>
            <p:cNvSpPr>
              <a:spLocks/>
            </p:cNvSpPr>
            <p:nvPr/>
          </p:nvSpPr>
          <p:spPr bwMode="auto">
            <a:xfrm>
              <a:off x="4320" y="1480"/>
              <a:ext cx="1144" cy="872"/>
            </a:xfrm>
            <a:custGeom>
              <a:avLst/>
              <a:gdLst>
                <a:gd name="T0" fmla="*/ 1684 w 943"/>
                <a:gd name="T1" fmla="*/ 0 h 728"/>
                <a:gd name="T2" fmla="*/ 229 w 943"/>
                <a:gd name="T3" fmla="*/ 28 h 728"/>
                <a:gd name="T4" fmla="*/ 0 w 943"/>
                <a:gd name="T5" fmla="*/ 514 h 728"/>
                <a:gd name="T6" fmla="*/ 233 w 943"/>
                <a:gd name="T7" fmla="*/ 935 h 728"/>
                <a:gd name="T8" fmla="*/ 503 w 943"/>
                <a:gd name="T9" fmla="*/ 1124 h 728"/>
                <a:gd name="T10" fmla="*/ 684 w 943"/>
                <a:gd name="T11" fmla="*/ 1251 h 728"/>
                <a:gd name="T12" fmla="*/ 1684 w 943"/>
                <a:gd name="T13" fmla="*/ 0 h 7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43" h="728">
                  <a:moveTo>
                    <a:pt x="943" y="0"/>
                  </a:moveTo>
                  <a:lnTo>
                    <a:pt x="129" y="16"/>
                  </a:lnTo>
                  <a:lnTo>
                    <a:pt x="0" y="299"/>
                  </a:lnTo>
                  <a:lnTo>
                    <a:pt x="130" y="544"/>
                  </a:lnTo>
                  <a:lnTo>
                    <a:pt x="282" y="654"/>
                  </a:lnTo>
                  <a:lnTo>
                    <a:pt x="383" y="728"/>
                  </a:lnTo>
                  <a:lnTo>
                    <a:pt x="943" y="0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71"/>
            <p:cNvSpPr>
              <a:spLocks/>
            </p:cNvSpPr>
            <p:nvPr/>
          </p:nvSpPr>
          <p:spPr bwMode="auto">
            <a:xfrm>
              <a:off x="1344" y="672"/>
              <a:ext cx="912" cy="624"/>
            </a:xfrm>
            <a:custGeom>
              <a:avLst/>
              <a:gdLst>
                <a:gd name="T0" fmla="*/ 1463 w 720"/>
                <a:gd name="T1" fmla="*/ 1054 h 480"/>
                <a:gd name="T2" fmla="*/ 684 w 720"/>
                <a:gd name="T3" fmla="*/ 0 h 480"/>
                <a:gd name="T4" fmla="*/ 196 w 720"/>
                <a:gd name="T5" fmla="*/ 105 h 480"/>
                <a:gd name="T6" fmla="*/ 0 w 720"/>
                <a:gd name="T7" fmla="*/ 528 h 480"/>
                <a:gd name="T8" fmla="*/ 0 w 720"/>
                <a:gd name="T9" fmla="*/ 844 h 480"/>
                <a:gd name="T10" fmla="*/ 0 w 720"/>
                <a:gd name="T11" fmla="*/ 1054 h 480"/>
                <a:gd name="T12" fmla="*/ 1463 w 720"/>
                <a:gd name="T13" fmla="*/ 1054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0" h="480">
                  <a:moveTo>
                    <a:pt x="720" y="480"/>
                  </a:moveTo>
                  <a:lnTo>
                    <a:pt x="336" y="0"/>
                  </a:lnTo>
                  <a:lnTo>
                    <a:pt x="96" y="48"/>
                  </a:lnTo>
                  <a:lnTo>
                    <a:pt x="0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720" y="480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path path="rect">
                <a:fillToRect l="100000" t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381000" y="609600"/>
            <a:ext cx="3200400" cy="1447800"/>
          </a:xfrm>
          <a:prstGeom prst="triangle">
            <a:avLst>
              <a:gd name="adj" fmla="val 6407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114800" y="19812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162800" y="762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8534400" y="19050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200400" y="19812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905000" y="15240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52400" y="20320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0251" name="AutoShape 13"/>
          <p:cNvSpPr>
            <a:spLocks noChangeArrowheads="1"/>
          </p:cNvSpPr>
          <p:nvPr/>
        </p:nvSpPr>
        <p:spPr bwMode="auto">
          <a:xfrm>
            <a:off x="4495800" y="457200"/>
            <a:ext cx="4191000" cy="1905000"/>
          </a:xfrm>
          <a:prstGeom prst="triangle">
            <a:avLst>
              <a:gd name="adj" fmla="val 6407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78"/>
          <p:cNvGrpSpPr>
            <a:grpSpLocks/>
          </p:cNvGrpSpPr>
          <p:nvPr/>
        </p:nvGrpSpPr>
        <p:grpSpPr bwMode="auto">
          <a:xfrm>
            <a:off x="4495800" y="2362200"/>
            <a:ext cx="4191000" cy="2271713"/>
            <a:chOff x="2832" y="1488"/>
            <a:chExt cx="2640" cy="1431"/>
          </a:xfrm>
        </p:grpSpPr>
        <p:sp>
          <p:nvSpPr>
            <p:cNvPr id="10303" name="AutoShape 17"/>
            <p:cNvSpPr>
              <a:spLocks noChangeArrowheads="1"/>
            </p:cNvSpPr>
            <p:nvPr/>
          </p:nvSpPr>
          <p:spPr bwMode="auto">
            <a:xfrm flipV="1">
              <a:off x="2832" y="1488"/>
              <a:ext cx="2640" cy="1200"/>
            </a:xfrm>
            <a:prstGeom prst="triangle">
              <a:avLst>
                <a:gd name="adj" fmla="val 64074"/>
              </a:avLst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04" name="Text Box 18"/>
            <p:cNvSpPr txBox="1">
              <a:spLocks noChangeArrowheads="1"/>
            </p:cNvSpPr>
            <p:nvPr/>
          </p:nvSpPr>
          <p:spPr bwMode="auto">
            <a:xfrm>
              <a:off x="4464" y="2592"/>
              <a:ext cx="36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/>
                <a:t>С</a:t>
              </a:r>
              <a:r>
                <a:rPr lang="ru-RU" sz="2800" baseline="-25000"/>
                <a:t>2</a:t>
              </a:r>
              <a:endParaRPr lang="ru-RU" sz="2800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3152775" y="1828800"/>
            <a:ext cx="5365750" cy="990600"/>
            <a:chOff x="1986" y="1152"/>
            <a:chExt cx="3380" cy="624"/>
          </a:xfrm>
        </p:grpSpPr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5040" y="1488"/>
              <a:ext cx="326" cy="288"/>
              <a:chOff x="5040" y="1488"/>
              <a:chExt cx="326" cy="288"/>
            </a:xfrm>
          </p:grpSpPr>
          <p:sp>
            <p:nvSpPr>
              <p:cNvPr id="190485" name="Text Box 21"/>
              <p:cNvSpPr txBox="1">
                <a:spLocks noChangeArrowheads="1"/>
              </p:cNvSpPr>
              <p:nvPr/>
            </p:nvSpPr>
            <p:spPr bwMode="auto">
              <a:xfrm>
                <a:off x="5040" y="14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2</a:t>
                </a:r>
              </a:p>
            </p:txBody>
          </p:sp>
          <p:grpSp>
            <p:nvGrpSpPr>
              <p:cNvPr id="7" name="Group 22"/>
              <p:cNvGrpSpPr>
                <a:grpSpLocks/>
              </p:cNvGrpSpPr>
              <p:nvPr/>
            </p:nvGrpSpPr>
            <p:grpSpPr bwMode="auto">
              <a:xfrm>
                <a:off x="5232" y="1488"/>
                <a:ext cx="134" cy="174"/>
                <a:chOff x="5232" y="1488"/>
                <a:chExt cx="134" cy="174"/>
              </a:xfrm>
            </p:grpSpPr>
            <p:sp>
              <p:nvSpPr>
                <p:cNvPr id="10301" name="Freeform 23"/>
                <p:cNvSpPr>
                  <a:spLocks/>
                </p:cNvSpPr>
                <p:nvPr/>
              </p:nvSpPr>
              <p:spPr bwMode="auto">
                <a:xfrm>
                  <a:off x="5280" y="1488"/>
                  <a:ext cx="86" cy="138"/>
                </a:xfrm>
                <a:custGeom>
                  <a:avLst/>
                  <a:gdLst>
                    <a:gd name="T0" fmla="*/ 0 w 86"/>
                    <a:gd name="T1" fmla="*/ 0 h 138"/>
                    <a:gd name="T2" fmla="*/ 18 w 86"/>
                    <a:gd name="T3" fmla="*/ 90 h 138"/>
                    <a:gd name="T4" fmla="*/ 86 w 86"/>
                    <a:gd name="T5" fmla="*/ 138 h 1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6" h="138">
                      <a:moveTo>
                        <a:pt x="0" y="0"/>
                      </a:moveTo>
                      <a:cubicBezTo>
                        <a:pt x="3" y="15"/>
                        <a:pt x="4" y="67"/>
                        <a:pt x="18" y="90"/>
                      </a:cubicBezTo>
                      <a:cubicBezTo>
                        <a:pt x="32" y="113"/>
                        <a:pt x="72" y="128"/>
                        <a:pt x="86" y="13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02" name="Freeform 24"/>
                <p:cNvSpPr>
                  <a:spLocks/>
                </p:cNvSpPr>
                <p:nvPr/>
              </p:nvSpPr>
              <p:spPr bwMode="auto">
                <a:xfrm>
                  <a:off x="5232" y="1488"/>
                  <a:ext cx="110" cy="174"/>
                </a:xfrm>
                <a:custGeom>
                  <a:avLst/>
                  <a:gdLst>
                    <a:gd name="T0" fmla="*/ 0 w 110"/>
                    <a:gd name="T1" fmla="*/ 0 h 174"/>
                    <a:gd name="T2" fmla="*/ 26 w 110"/>
                    <a:gd name="T3" fmla="*/ 114 h 174"/>
                    <a:gd name="T4" fmla="*/ 110 w 110"/>
                    <a:gd name="T5" fmla="*/ 174 h 1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" h="174">
                      <a:moveTo>
                        <a:pt x="0" y="0"/>
                      </a:moveTo>
                      <a:cubicBezTo>
                        <a:pt x="4" y="19"/>
                        <a:pt x="8" y="85"/>
                        <a:pt x="26" y="114"/>
                      </a:cubicBezTo>
                      <a:cubicBezTo>
                        <a:pt x="44" y="143"/>
                        <a:pt x="93" y="162"/>
                        <a:pt x="110" y="17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8" name="Group 25"/>
            <p:cNvGrpSpPr>
              <a:grpSpLocks/>
            </p:cNvGrpSpPr>
            <p:nvPr/>
          </p:nvGrpSpPr>
          <p:grpSpPr bwMode="auto">
            <a:xfrm rot="3238569">
              <a:off x="2006" y="1132"/>
              <a:ext cx="134" cy="174"/>
              <a:chOff x="5232" y="1488"/>
              <a:chExt cx="134" cy="174"/>
            </a:xfrm>
          </p:grpSpPr>
          <p:sp>
            <p:nvSpPr>
              <p:cNvPr id="10297" name="Freeform 26"/>
              <p:cNvSpPr>
                <a:spLocks/>
              </p:cNvSpPr>
              <p:nvPr/>
            </p:nvSpPr>
            <p:spPr bwMode="auto">
              <a:xfrm>
                <a:off x="5280" y="1488"/>
                <a:ext cx="86" cy="138"/>
              </a:xfrm>
              <a:custGeom>
                <a:avLst/>
                <a:gdLst>
                  <a:gd name="T0" fmla="*/ 0 w 86"/>
                  <a:gd name="T1" fmla="*/ 0 h 138"/>
                  <a:gd name="T2" fmla="*/ 18 w 86"/>
                  <a:gd name="T3" fmla="*/ 90 h 138"/>
                  <a:gd name="T4" fmla="*/ 86 w 86"/>
                  <a:gd name="T5" fmla="*/ 138 h 13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6" h="138">
                    <a:moveTo>
                      <a:pt x="0" y="0"/>
                    </a:moveTo>
                    <a:cubicBezTo>
                      <a:pt x="3" y="15"/>
                      <a:pt x="4" y="67"/>
                      <a:pt x="18" y="90"/>
                    </a:cubicBezTo>
                    <a:cubicBezTo>
                      <a:pt x="32" y="113"/>
                      <a:pt x="72" y="128"/>
                      <a:pt x="86" y="13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98" name="Freeform 27"/>
              <p:cNvSpPr>
                <a:spLocks/>
              </p:cNvSpPr>
              <p:nvPr/>
            </p:nvSpPr>
            <p:spPr bwMode="auto">
              <a:xfrm>
                <a:off x="5232" y="1488"/>
                <a:ext cx="110" cy="174"/>
              </a:xfrm>
              <a:custGeom>
                <a:avLst/>
                <a:gdLst>
                  <a:gd name="T0" fmla="*/ 0 w 110"/>
                  <a:gd name="T1" fmla="*/ 0 h 174"/>
                  <a:gd name="T2" fmla="*/ 26 w 110"/>
                  <a:gd name="T3" fmla="*/ 114 h 174"/>
                  <a:gd name="T4" fmla="*/ 110 w 110"/>
                  <a:gd name="T5" fmla="*/ 174 h 1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0" h="174">
                    <a:moveTo>
                      <a:pt x="0" y="0"/>
                    </a:moveTo>
                    <a:cubicBezTo>
                      <a:pt x="4" y="19"/>
                      <a:pt x="8" y="85"/>
                      <a:pt x="26" y="114"/>
                    </a:cubicBezTo>
                    <a:cubicBezTo>
                      <a:pt x="44" y="143"/>
                      <a:pt x="93" y="162"/>
                      <a:pt x="110" y="17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739775" y="1781175"/>
            <a:ext cx="4643438" cy="1038225"/>
            <a:chOff x="466" y="1122"/>
            <a:chExt cx="2925" cy="654"/>
          </a:xfrm>
        </p:grpSpPr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3104" y="1488"/>
              <a:ext cx="287" cy="288"/>
              <a:chOff x="3104" y="1488"/>
              <a:chExt cx="287" cy="288"/>
            </a:xfrm>
          </p:grpSpPr>
          <p:sp>
            <p:nvSpPr>
              <p:cNvPr id="190494" name="Text Box 30"/>
              <p:cNvSpPr txBox="1">
                <a:spLocks noChangeArrowheads="1"/>
              </p:cNvSpPr>
              <p:nvPr/>
            </p:nvSpPr>
            <p:spPr bwMode="auto">
              <a:xfrm>
                <a:off x="3168" y="14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10294" name="Freeform 31"/>
              <p:cNvSpPr>
                <a:spLocks/>
              </p:cNvSpPr>
              <p:nvPr/>
            </p:nvSpPr>
            <p:spPr bwMode="auto">
              <a:xfrm rot="-8140970">
                <a:off x="3104" y="1506"/>
                <a:ext cx="110" cy="174"/>
              </a:xfrm>
              <a:custGeom>
                <a:avLst/>
                <a:gdLst>
                  <a:gd name="T0" fmla="*/ 0 w 110"/>
                  <a:gd name="T1" fmla="*/ 0 h 174"/>
                  <a:gd name="T2" fmla="*/ 26 w 110"/>
                  <a:gd name="T3" fmla="*/ 114 h 174"/>
                  <a:gd name="T4" fmla="*/ 110 w 110"/>
                  <a:gd name="T5" fmla="*/ 174 h 1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0" h="174">
                    <a:moveTo>
                      <a:pt x="0" y="0"/>
                    </a:moveTo>
                    <a:cubicBezTo>
                      <a:pt x="4" y="19"/>
                      <a:pt x="8" y="85"/>
                      <a:pt x="26" y="114"/>
                    </a:cubicBezTo>
                    <a:cubicBezTo>
                      <a:pt x="44" y="143"/>
                      <a:pt x="93" y="162"/>
                      <a:pt x="110" y="17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92" name="Freeform 32"/>
            <p:cNvSpPr>
              <a:spLocks/>
            </p:cNvSpPr>
            <p:nvPr/>
          </p:nvSpPr>
          <p:spPr bwMode="auto">
            <a:xfrm rot="10800000">
              <a:off x="466" y="1122"/>
              <a:ext cx="110" cy="174"/>
            </a:xfrm>
            <a:custGeom>
              <a:avLst/>
              <a:gdLst>
                <a:gd name="T0" fmla="*/ 0 w 110"/>
                <a:gd name="T1" fmla="*/ 0 h 174"/>
                <a:gd name="T2" fmla="*/ 26 w 110"/>
                <a:gd name="T3" fmla="*/ 114 h 174"/>
                <a:gd name="T4" fmla="*/ 110 w 110"/>
                <a:gd name="T5" fmla="*/ 174 h 1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0" h="174">
                  <a:moveTo>
                    <a:pt x="0" y="0"/>
                  </a:moveTo>
                  <a:cubicBezTo>
                    <a:pt x="4" y="19"/>
                    <a:pt x="8" y="85"/>
                    <a:pt x="26" y="114"/>
                  </a:cubicBezTo>
                  <a:cubicBezTo>
                    <a:pt x="44" y="143"/>
                    <a:pt x="93" y="162"/>
                    <a:pt x="110" y="17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571500" y="2922589"/>
            <a:ext cx="5067300" cy="846138"/>
            <a:chOff x="72" y="1745"/>
            <a:chExt cx="3192" cy="533"/>
          </a:xfrm>
        </p:grpSpPr>
        <p:sp>
          <p:nvSpPr>
            <p:cNvPr id="10283" name="Text Box 34"/>
            <p:cNvSpPr txBox="1">
              <a:spLocks noChangeArrowheads="1"/>
            </p:cNvSpPr>
            <p:nvPr/>
          </p:nvSpPr>
          <p:spPr bwMode="auto">
            <a:xfrm>
              <a:off x="144" y="1760"/>
              <a:ext cx="312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dirty="0"/>
                <a:t>Рассмотрим               у которого </a:t>
              </a:r>
            </a:p>
            <a:p>
              <a:r>
                <a:rPr lang="ru-RU" sz="2400" dirty="0"/>
                <a:t>   1=   А</a:t>
              </a:r>
              <a:r>
                <a:rPr lang="ru-RU" sz="2400" baseline="-25000" dirty="0"/>
                <a:t>1</a:t>
              </a:r>
              <a:r>
                <a:rPr lang="ru-RU" sz="2400" dirty="0"/>
                <a:t>,        2=   В</a:t>
              </a:r>
              <a:r>
                <a:rPr lang="ru-RU" sz="2400" baseline="-25000" dirty="0"/>
                <a:t>1</a:t>
              </a:r>
              <a:r>
                <a:rPr lang="ru-RU" sz="2400" dirty="0"/>
                <a:t>.</a:t>
              </a:r>
            </a:p>
          </p:txBody>
        </p:sp>
        <p:graphicFrame>
          <p:nvGraphicFramePr>
            <p:cNvPr id="10284" name="Object 35"/>
            <p:cNvGraphicFramePr>
              <a:graphicFrameLocks noChangeAspect="1"/>
            </p:cNvGraphicFramePr>
            <p:nvPr/>
          </p:nvGraphicFramePr>
          <p:xfrm>
            <a:off x="72" y="2019"/>
            <a:ext cx="240" cy="222"/>
          </p:xfrm>
          <a:graphic>
            <a:graphicData uri="http://schemas.openxmlformats.org/presentationml/2006/ole">
              <p:oleObj spid="_x0000_s2054" name="Формула" r:id="rId3" imgW="164957" imgH="152268" progId="Equation.3">
                <p:embed/>
              </p:oleObj>
            </a:graphicData>
          </a:graphic>
        </p:graphicFrame>
        <p:grpSp>
          <p:nvGrpSpPr>
            <p:cNvPr id="12" name="Group 36"/>
            <p:cNvGrpSpPr>
              <a:grpSpLocks/>
            </p:cNvGrpSpPr>
            <p:nvPr/>
          </p:nvGrpSpPr>
          <p:grpSpPr bwMode="auto">
            <a:xfrm>
              <a:off x="1197" y="1745"/>
              <a:ext cx="765" cy="288"/>
              <a:chOff x="3501" y="2000"/>
              <a:chExt cx="765" cy="288"/>
            </a:xfrm>
          </p:grpSpPr>
          <p:graphicFrame>
            <p:nvGraphicFramePr>
              <p:cNvPr id="10289" name="Object 37"/>
              <p:cNvGraphicFramePr>
                <a:graphicFrameLocks noChangeAspect="1"/>
              </p:cNvGraphicFramePr>
              <p:nvPr/>
            </p:nvGraphicFramePr>
            <p:xfrm>
              <a:off x="3501" y="2004"/>
              <a:ext cx="232" cy="273"/>
            </p:xfrm>
            <a:graphic>
              <a:graphicData uri="http://schemas.openxmlformats.org/presentationml/2006/ole">
                <p:oleObj spid="_x0000_s2058" name="Формула" r:id="rId4" imgW="139579" imgH="164957" progId="Equation.3">
                  <p:embed/>
                </p:oleObj>
              </a:graphicData>
            </a:graphic>
          </p:graphicFrame>
          <p:sp>
            <p:nvSpPr>
              <p:cNvPr id="10290" name="Text Box 38"/>
              <p:cNvSpPr txBox="1">
                <a:spLocks noChangeArrowheads="1"/>
              </p:cNvSpPr>
              <p:nvPr/>
            </p:nvSpPr>
            <p:spPr bwMode="auto">
              <a:xfrm>
                <a:off x="3636" y="2000"/>
                <a:ext cx="63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ABC</a:t>
                </a:r>
                <a:r>
                  <a:rPr lang="ru-RU" sz="2400" baseline="-25000" dirty="0"/>
                  <a:t>2</a:t>
                </a:r>
                <a:r>
                  <a:rPr lang="ru-RU" sz="2400" dirty="0"/>
                  <a:t>,</a:t>
                </a:r>
              </a:p>
            </p:txBody>
          </p:sp>
        </p:grpSp>
        <p:graphicFrame>
          <p:nvGraphicFramePr>
            <p:cNvPr id="10286" name="Object 39"/>
            <p:cNvGraphicFramePr>
              <a:graphicFrameLocks noChangeAspect="1"/>
            </p:cNvGraphicFramePr>
            <p:nvPr/>
          </p:nvGraphicFramePr>
          <p:xfrm>
            <a:off x="432" y="2019"/>
            <a:ext cx="240" cy="222"/>
          </p:xfrm>
          <a:graphic>
            <a:graphicData uri="http://schemas.openxmlformats.org/presentationml/2006/ole">
              <p:oleObj spid="_x0000_s2055" name="Формула" r:id="rId5" imgW="164957" imgH="152268" progId="Equation.3">
                <p:embed/>
              </p:oleObj>
            </a:graphicData>
          </a:graphic>
        </p:graphicFrame>
        <p:graphicFrame>
          <p:nvGraphicFramePr>
            <p:cNvPr id="10287" name="Object 40"/>
            <p:cNvGraphicFramePr>
              <a:graphicFrameLocks noChangeAspect="1"/>
            </p:cNvGraphicFramePr>
            <p:nvPr/>
          </p:nvGraphicFramePr>
          <p:xfrm>
            <a:off x="972" y="2019"/>
            <a:ext cx="240" cy="222"/>
          </p:xfrm>
          <a:graphic>
            <a:graphicData uri="http://schemas.openxmlformats.org/presentationml/2006/ole">
              <p:oleObj spid="_x0000_s2056" name="Формула" r:id="rId6" imgW="164957" imgH="152268" progId="Equation.3">
                <p:embed/>
              </p:oleObj>
            </a:graphicData>
          </a:graphic>
        </p:graphicFrame>
        <p:graphicFrame>
          <p:nvGraphicFramePr>
            <p:cNvPr id="10288" name="Object 41"/>
            <p:cNvGraphicFramePr>
              <a:graphicFrameLocks noChangeAspect="1"/>
            </p:cNvGraphicFramePr>
            <p:nvPr/>
          </p:nvGraphicFramePr>
          <p:xfrm>
            <a:off x="1377" y="2019"/>
            <a:ext cx="240" cy="222"/>
          </p:xfrm>
          <a:graphic>
            <a:graphicData uri="http://schemas.openxmlformats.org/presentationml/2006/ole">
              <p:oleObj spid="_x0000_s2057" name="Формула" r:id="rId7" imgW="164957" imgH="152268" progId="Equation.3">
                <p:embed/>
              </p:oleObj>
            </a:graphicData>
          </a:graphic>
        </p:graphicFrame>
      </p:grpSp>
      <p:grpSp>
        <p:nvGrpSpPr>
          <p:cNvPr id="13" name="Group 42"/>
          <p:cNvGrpSpPr>
            <a:grpSpLocks/>
          </p:cNvGrpSpPr>
          <p:nvPr/>
        </p:nvGrpSpPr>
        <p:grpSpPr bwMode="auto">
          <a:xfrm>
            <a:off x="914400" y="3962400"/>
            <a:ext cx="5562600" cy="484188"/>
            <a:chOff x="192" y="2496"/>
            <a:chExt cx="3504" cy="305"/>
          </a:xfrm>
        </p:grpSpPr>
        <p:grpSp>
          <p:nvGrpSpPr>
            <p:cNvPr id="14" name="Group 43"/>
            <p:cNvGrpSpPr>
              <a:grpSpLocks/>
            </p:cNvGrpSpPr>
            <p:nvPr/>
          </p:nvGrpSpPr>
          <p:grpSpPr bwMode="auto">
            <a:xfrm>
              <a:off x="192" y="2496"/>
              <a:ext cx="1872" cy="305"/>
              <a:chOff x="1968" y="2895"/>
              <a:chExt cx="1872" cy="305"/>
            </a:xfrm>
          </p:grpSpPr>
          <p:graphicFrame>
            <p:nvGraphicFramePr>
              <p:cNvPr id="10278" name="Object 44"/>
              <p:cNvGraphicFramePr>
                <a:graphicFrameLocks noChangeAspect="1"/>
              </p:cNvGraphicFramePr>
              <p:nvPr/>
            </p:nvGraphicFramePr>
            <p:xfrm>
              <a:off x="1968" y="2895"/>
              <a:ext cx="232" cy="273"/>
            </p:xfrm>
            <a:graphic>
              <a:graphicData uri="http://schemas.openxmlformats.org/presentationml/2006/ole">
                <p:oleObj spid="_x0000_s2052" name="Формула" r:id="rId8" imgW="139579" imgH="164957" progId="Equation.3">
                  <p:embed/>
                </p:oleObj>
              </a:graphicData>
            </a:graphic>
          </p:graphicFrame>
          <p:sp>
            <p:nvSpPr>
              <p:cNvPr id="10279" name="Text Box 45"/>
              <p:cNvSpPr txBox="1">
                <a:spLocks noChangeArrowheads="1"/>
              </p:cNvSpPr>
              <p:nvPr/>
            </p:nvSpPr>
            <p:spPr bwMode="auto">
              <a:xfrm>
                <a:off x="2112" y="2912"/>
                <a:ext cx="58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ABC</a:t>
                </a:r>
                <a:r>
                  <a:rPr lang="ru-RU" sz="2400" baseline="-25000"/>
                  <a:t>2</a:t>
                </a:r>
                <a:endParaRPr lang="ru-RU" sz="2400"/>
              </a:p>
            </p:txBody>
          </p:sp>
          <p:sp>
            <p:nvSpPr>
              <p:cNvPr id="10280" name="Freeform 46"/>
              <p:cNvSpPr>
                <a:spLocks/>
              </p:cNvSpPr>
              <p:nvPr/>
            </p:nvSpPr>
            <p:spPr bwMode="auto">
              <a:xfrm rot="206182">
                <a:off x="2640" y="2975"/>
                <a:ext cx="290" cy="145"/>
              </a:xfrm>
              <a:custGeom>
                <a:avLst/>
                <a:gdLst>
                  <a:gd name="T0" fmla="*/ 32 w 540"/>
                  <a:gd name="T1" fmla="*/ 49 h 205"/>
                  <a:gd name="T2" fmla="*/ 25 w 540"/>
                  <a:gd name="T3" fmla="*/ 64 h 205"/>
                  <a:gd name="T4" fmla="*/ 11 w 540"/>
                  <a:gd name="T5" fmla="*/ 71 h 205"/>
                  <a:gd name="T6" fmla="*/ 2 w 540"/>
                  <a:gd name="T7" fmla="*/ 52 h 205"/>
                  <a:gd name="T8" fmla="*/ 2 w 540"/>
                  <a:gd name="T9" fmla="*/ 23 h 205"/>
                  <a:gd name="T10" fmla="*/ 11 w 540"/>
                  <a:gd name="T11" fmla="*/ 9 h 205"/>
                  <a:gd name="T12" fmla="*/ 25 w 540"/>
                  <a:gd name="T13" fmla="*/ 14 h 205"/>
                  <a:gd name="T14" fmla="*/ 44 w 540"/>
                  <a:gd name="T15" fmla="*/ 39 h 205"/>
                  <a:gd name="T16" fmla="*/ 59 w 540"/>
                  <a:gd name="T17" fmla="*/ 61 h 205"/>
                  <a:gd name="T18" fmla="*/ 75 w 540"/>
                  <a:gd name="T19" fmla="*/ 59 h 205"/>
                  <a:gd name="T20" fmla="*/ 83 w 540"/>
                  <a:gd name="T21" fmla="*/ 40 h 205"/>
                  <a:gd name="T22" fmla="*/ 80 w 540"/>
                  <a:gd name="T23" fmla="*/ 11 h 205"/>
                  <a:gd name="T24" fmla="*/ 67 w 540"/>
                  <a:gd name="T25" fmla="*/ 1 h 205"/>
                  <a:gd name="T26" fmla="*/ 54 w 540"/>
                  <a:gd name="T27" fmla="*/ 18 h 2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40" h="205">
                    <a:moveTo>
                      <a:pt x="203" y="138"/>
                    </a:moveTo>
                    <a:cubicBezTo>
                      <a:pt x="196" y="145"/>
                      <a:pt x="182" y="171"/>
                      <a:pt x="160" y="181"/>
                    </a:cubicBezTo>
                    <a:cubicBezTo>
                      <a:pt x="139" y="191"/>
                      <a:pt x="98" y="205"/>
                      <a:pt x="73" y="199"/>
                    </a:cubicBezTo>
                    <a:cubicBezTo>
                      <a:pt x="48" y="194"/>
                      <a:pt x="21" y="170"/>
                      <a:pt x="11" y="148"/>
                    </a:cubicBezTo>
                    <a:cubicBezTo>
                      <a:pt x="0" y="126"/>
                      <a:pt x="1" y="86"/>
                      <a:pt x="11" y="66"/>
                    </a:cubicBezTo>
                    <a:cubicBezTo>
                      <a:pt x="20" y="45"/>
                      <a:pt x="43" y="31"/>
                      <a:pt x="68" y="26"/>
                    </a:cubicBezTo>
                    <a:cubicBezTo>
                      <a:pt x="93" y="22"/>
                      <a:pt x="124" y="24"/>
                      <a:pt x="160" y="39"/>
                    </a:cubicBezTo>
                    <a:cubicBezTo>
                      <a:pt x="197" y="53"/>
                      <a:pt x="249" y="88"/>
                      <a:pt x="285" y="110"/>
                    </a:cubicBezTo>
                    <a:cubicBezTo>
                      <a:pt x="322" y="133"/>
                      <a:pt x="345" y="162"/>
                      <a:pt x="378" y="172"/>
                    </a:cubicBezTo>
                    <a:cubicBezTo>
                      <a:pt x="411" y="182"/>
                      <a:pt x="459" y="177"/>
                      <a:pt x="485" y="167"/>
                    </a:cubicBezTo>
                    <a:cubicBezTo>
                      <a:pt x="511" y="158"/>
                      <a:pt x="530" y="136"/>
                      <a:pt x="535" y="113"/>
                    </a:cubicBezTo>
                    <a:cubicBezTo>
                      <a:pt x="540" y="90"/>
                      <a:pt x="534" y="49"/>
                      <a:pt x="517" y="31"/>
                    </a:cubicBezTo>
                    <a:cubicBezTo>
                      <a:pt x="500" y="13"/>
                      <a:pt x="461" y="0"/>
                      <a:pt x="433" y="3"/>
                    </a:cubicBezTo>
                    <a:cubicBezTo>
                      <a:pt x="405" y="6"/>
                      <a:pt x="366" y="40"/>
                      <a:pt x="348" y="49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10281" name="Object 47"/>
              <p:cNvGraphicFramePr>
                <a:graphicFrameLocks noChangeAspect="1"/>
              </p:cNvGraphicFramePr>
              <p:nvPr/>
            </p:nvGraphicFramePr>
            <p:xfrm>
              <a:off x="2936" y="2895"/>
              <a:ext cx="232" cy="273"/>
            </p:xfrm>
            <a:graphic>
              <a:graphicData uri="http://schemas.openxmlformats.org/presentationml/2006/ole">
                <p:oleObj spid="_x0000_s2053" name="Формула" r:id="rId9" imgW="139579" imgH="164957" progId="Equation.3">
                  <p:embed/>
                </p:oleObj>
              </a:graphicData>
            </a:graphic>
          </p:graphicFrame>
          <p:sp>
            <p:nvSpPr>
              <p:cNvPr id="10282" name="Text Box 48"/>
              <p:cNvSpPr txBox="1">
                <a:spLocks noChangeArrowheads="1"/>
              </p:cNvSpPr>
              <p:nvPr/>
            </p:nvSpPr>
            <p:spPr bwMode="auto">
              <a:xfrm>
                <a:off x="3116" y="2912"/>
                <a:ext cx="7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/>
                  <a:t>А</a:t>
                </a:r>
                <a:r>
                  <a:rPr lang="ru-RU" sz="2400" baseline="-25000"/>
                  <a:t>1</a:t>
                </a:r>
                <a:r>
                  <a:rPr lang="ru-RU" sz="2400"/>
                  <a:t>В</a:t>
                </a:r>
                <a:r>
                  <a:rPr lang="ru-RU" sz="2400" baseline="-25000"/>
                  <a:t>1</a:t>
                </a:r>
                <a:r>
                  <a:rPr lang="ru-RU" sz="2400"/>
                  <a:t>С</a:t>
                </a:r>
                <a:r>
                  <a:rPr lang="ru-RU" sz="2400" baseline="-25000"/>
                  <a:t>1</a:t>
                </a:r>
                <a:endParaRPr lang="ru-RU" sz="2400"/>
              </a:p>
            </p:txBody>
          </p:sp>
        </p:grpSp>
        <p:sp>
          <p:nvSpPr>
            <p:cNvPr id="10277" name="Text Box 49"/>
            <p:cNvSpPr txBox="1">
              <a:spLocks noChangeArrowheads="1"/>
            </p:cNvSpPr>
            <p:nvPr/>
          </p:nvSpPr>
          <p:spPr bwMode="auto">
            <a:xfrm>
              <a:off x="2160" y="2496"/>
              <a:ext cx="15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по двум углам </a:t>
              </a:r>
            </a:p>
          </p:txBody>
        </p:sp>
      </p:grpSp>
      <p:grpSp>
        <p:nvGrpSpPr>
          <p:cNvPr id="15" name="Group 61"/>
          <p:cNvGrpSpPr>
            <a:grpSpLocks/>
          </p:cNvGrpSpPr>
          <p:nvPr/>
        </p:nvGrpSpPr>
        <p:grpSpPr bwMode="auto">
          <a:xfrm>
            <a:off x="381000" y="4572000"/>
            <a:ext cx="4211638" cy="1012825"/>
            <a:chOff x="240" y="2880"/>
            <a:chExt cx="2653" cy="638"/>
          </a:xfrm>
        </p:grpSpPr>
        <p:sp>
          <p:nvSpPr>
            <p:cNvPr id="10274" name="Text Box 51"/>
            <p:cNvSpPr txBox="1">
              <a:spLocks noChangeArrowheads="1"/>
            </p:cNvSpPr>
            <p:nvPr/>
          </p:nvSpPr>
          <p:spPr bwMode="auto">
            <a:xfrm>
              <a:off x="240" y="3072"/>
              <a:ext cx="6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/>
                <a:t>Тогда</a:t>
              </a:r>
            </a:p>
          </p:txBody>
        </p:sp>
        <p:graphicFrame>
          <p:nvGraphicFramePr>
            <p:cNvPr id="10275" name="Object 52"/>
            <p:cNvGraphicFramePr>
              <a:graphicFrameLocks noChangeAspect="1"/>
            </p:cNvGraphicFramePr>
            <p:nvPr/>
          </p:nvGraphicFramePr>
          <p:xfrm>
            <a:off x="1056" y="2880"/>
            <a:ext cx="1837" cy="638"/>
          </p:xfrm>
          <a:graphic>
            <a:graphicData uri="http://schemas.openxmlformats.org/presentationml/2006/ole">
              <p:oleObj spid="_x0000_s2051" name="Формула" r:id="rId10" imgW="1244600" imgH="431800" progId="Equation.3">
                <p:embed/>
              </p:oleObj>
            </a:graphicData>
          </a:graphic>
        </p:graphicFrame>
      </p:grpSp>
      <p:grpSp>
        <p:nvGrpSpPr>
          <p:cNvPr id="16" name="Group 62"/>
          <p:cNvGrpSpPr>
            <a:grpSpLocks/>
          </p:cNvGrpSpPr>
          <p:nvPr/>
        </p:nvGrpSpPr>
        <p:grpSpPr bwMode="auto">
          <a:xfrm>
            <a:off x="304800" y="5715000"/>
            <a:ext cx="4745038" cy="1012825"/>
            <a:chOff x="192" y="3600"/>
            <a:chExt cx="2989" cy="638"/>
          </a:xfrm>
        </p:grpSpPr>
        <p:graphicFrame>
          <p:nvGraphicFramePr>
            <p:cNvPr id="10272" name="Object 54"/>
            <p:cNvGraphicFramePr>
              <a:graphicFrameLocks noChangeAspect="1"/>
            </p:cNvGraphicFramePr>
            <p:nvPr/>
          </p:nvGraphicFramePr>
          <p:xfrm>
            <a:off x="1344" y="3600"/>
            <a:ext cx="1837" cy="638"/>
          </p:xfrm>
          <a:graphic>
            <a:graphicData uri="http://schemas.openxmlformats.org/presentationml/2006/ole">
              <p:oleObj spid="_x0000_s2050" name="Формула" r:id="rId11" imgW="1244600" imgH="431800" progId="Equation.3">
                <p:embed/>
              </p:oleObj>
            </a:graphicData>
          </a:graphic>
        </p:graphicFrame>
        <p:sp>
          <p:nvSpPr>
            <p:cNvPr id="10273" name="Text Box 55"/>
            <p:cNvSpPr txBox="1">
              <a:spLocks noChangeArrowheads="1"/>
            </p:cNvSpPr>
            <p:nvPr/>
          </p:nvSpPr>
          <p:spPr bwMode="auto">
            <a:xfrm>
              <a:off x="192" y="3792"/>
              <a:ext cx="15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по условию </a:t>
              </a:r>
            </a:p>
          </p:txBody>
        </p:sp>
      </p:grpSp>
      <p:sp>
        <p:nvSpPr>
          <p:cNvPr id="190520" name="Text Box 56"/>
          <p:cNvSpPr txBox="1">
            <a:spLocks noChangeArrowheads="1"/>
          </p:cNvSpPr>
          <p:nvPr/>
        </p:nvSpPr>
        <p:spPr bwMode="auto">
          <a:xfrm>
            <a:off x="5638800" y="5334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АС = АС</a:t>
            </a:r>
            <a:r>
              <a:rPr lang="ru-RU" sz="2400" baseline="-25000"/>
              <a:t>2</a:t>
            </a:r>
            <a:r>
              <a:rPr lang="ru-RU" sz="2400"/>
              <a:t> </a:t>
            </a:r>
          </a:p>
        </p:txBody>
      </p:sp>
      <p:sp>
        <p:nvSpPr>
          <p:cNvPr id="190521" name="Text Box 57"/>
          <p:cNvSpPr txBox="1">
            <a:spLocks noChangeArrowheads="1"/>
          </p:cNvSpPr>
          <p:nvPr/>
        </p:nvSpPr>
        <p:spPr bwMode="auto">
          <a:xfrm>
            <a:off x="152400" y="2773363"/>
            <a:ext cx="685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1).</a:t>
            </a:r>
            <a:endParaRPr lang="ru-RU" sz="2400" b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7" name="Group 58"/>
          <p:cNvGrpSpPr>
            <a:grpSpLocks/>
          </p:cNvGrpSpPr>
          <p:nvPr/>
        </p:nvGrpSpPr>
        <p:grpSpPr bwMode="auto">
          <a:xfrm>
            <a:off x="5867400" y="1143000"/>
            <a:ext cx="304800" cy="2438400"/>
            <a:chOff x="3696" y="720"/>
            <a:chExt cx="192" cy="1536"/>
          </a:xfrm>
        </p:grpSpPr>
        <p:sp>
          <p:nvSpPr>
            <p:cNvPr id="10270" name="Line 59"/>
            <p:cNvSpPr>
              <a:spLocks noChangeShapeType="1"/>
            </p:cNvSpPr>
            <p:nvPr/>
          </p:nvSpPr>
          <p:spPr bwMode="auto">
            <a:xfrm>
              <a:off x="3744" y="720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Line 60"/>
            <p:cNvSpPr>
              <a:spLocks noChangeShapeType="1"/>
            </p:cNvSpPr>
            <p:nvPr/>
          </p:nvSpPr>
          <p:spPr bwMode="auto">
            <a:xfrm flipV="1">
              <a:off x="3696" y="2064"/>
              <a:ext cx="144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0527" name="Text Box 63"/>
          <p:cNvSpPr txBox="1">
            <a:spLocks noChangeArrowheads="1"/>
          </p:cNvSpPr>
          <p:nvPr/>
        </p:nvSpPr>
        <p:spPr bwMode="auto">
          <a:xfrm>
            <a:off x="7315200" y="5334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ВС = ВС</a:t>
            </a:r>
            <a:r>
              <a:rPr lang="ru-RU" sz="2400" baseline="-25000"/>
              <a:t>2</a:t>
            </a:r>
            <a:r>
              <a:rPr lang="ru-RU" sz="2400"/>
              <a:t> </a:t>
            </a:r>
          </a:p>
        </p:txBody>
      </p:sp>
      <p:grpSp>
        <p:nvGrpSpPr>
          <p:cNvPr id="18" name="Group 70"/>
          <p:cNvGrpSpPr>
            <a:grpSpLocks/>
          </p:cNvGrpSpPr>
          <p:nvPr/>
        </p:nvGrpSpPr>
        <p:grpSpPr bwMode="auto">
          <a:xfrm>
            <a:off x="7696200" y="1219200"/>
            <a:ext cx="381000" cy="2362200"/>
            <a:chOff x="4848" y="768"/>
            <a:chExt cx="240" cy="1488"/>
          </a:xfrm>
        </p:grpSpPr>
        <p:grpSp>
          <p:nvGrpSpPr>
            <p:cNvPr id="19" name="Group 66"/>
            <p:cNvGrpSpPr>
              <a:grpSpLocks/>
            </p:cNvGrpSpPr>
            <p:nvPr/>
          </p:nvGrpSpPr>
          <p:grpSpPr bwMode="auto">
            <a:xfrm>
              <a:off x="4848" y="768"/>
              <a:ext cx="240" cy="192"/>
              <a:chOff x="4848" y="768"/>
              <a:chExt cx="240" cy="192"/>
            </a:xfrm>
          </p:grpSpPr>
          <p:sp>
            <p:nvSpPr>
              <p:cNvPr id="10268" name="Line 64"/>
              <p:cNvSpPr>
                <a:spLocks noChangeShapeType="1"/>
              </p:cNvSpPr>
              <p:nvPr/>
            </p:nvSpPr>
            <p:spPr bwMode="auto">
              <a:xfrm flipH="1">
                <a:off x="4848" y="76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9" name="Line 65"/>
              <p:cNvSpPr>
                <a:spLocks noChangeShapeType="1"/>
              </p:cNvSpPr>
              <p:nvPr/>
            </p:nvSpPr>
            <p:spPr bwMode="auto">
              <a:xfrm flipH="1">
                <a:off x="4896" y="816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" name="Group 67"/>
            <p:cNvGrpSpPr>
              <a:grpSpLocks/>
            </p:cNvGrpSpPr>
            <p:nvPr/>
          </p:nvGrpSpPr>
          <p:grpSpPr bwMode="auto">
            <a:xfrm flipV="1">
              <a:off x="4848" y="2064"/>
              <a:ext cx="240" cy="192"/>
              <a:chOff x="4848" y="768"/>
              <a:chExt cx="240" cy="192"/>
            </a:xfrm>
          </p:grpSpPr>
          <p:sp>
            <p:nvSpPr>
              <p:cNvPr id="10266" name="Line 68"/>
              <p:cNvSpPr>
                <a:spLocks noChangeShapeType="1"/>
              </p:cNvSpPr>
              <p:nvPr/>
            </p:nvSpPr>
            <p:spPr bwMode="auto">
              <a:xfrm flipH="1">
                <a:off x="4848" y="76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7" name="Line 69"/>
              <p:cNvSpPr>
                <a:spLocks noChangeShapeType="1"/>
              </p:cNvSpPr>
              <p:nvPr/>
            </p:nvSpPr>
            <p:spPr bwMode="auto">
              <a:xfrm flipH="1">
                <a:off x="4896" y="816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0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0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500"/>
                                        <p:tgtEl>
                                          <p:spTgt spid="19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0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0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500"/>
                                        <p:tgtEl>
                                          <p:spTgt spid="19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520" grpId="0"/>
      <p:bldP spid="1905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2133600" y="1066800"/>
            <a:ext cx="6540500" cy="2667000"/>
            <a:chOff x="1344" y="672"/>
            <a:chExt cx="4120" cy="1680"/>
          </a:xfrm>
        </p:grpSpPr>
        <p:sp>
          <p:nvSpPr>
            <p:cNvPr id="11330" name="Freeform 68"/>
            <p:cNvSpPr>
              <a:spLocks/>
            </p:cNvSpPr>
            <p:nvPr/>
          </p:nvSpPr>
          <p:spPr bwMode="auto">
            <a:xfrm>
              <a:off x="4320" y="1480"/>
              <a:ext cx="1144" cy="872"/>
            </a:xfrm>
            <a:custGeom>
              <a:avLst/>
              <a:gdLst>
                <a:gd name="T0" fmla="*/ 1684 w 943"/>
                <a:gd name="T1" fmla="*/ 0 h 728"/>
                <a:gd name="T2" fmla="*/ 229 w 943"/>
                <a:gd name="T3" fmla="*/ 28 h 728"/>
                <a:gd name="T4" fmla="*/ 0 w 943"/>
                <a:gd name="T5" fmla="*/ 514 h 728"/>
                <a:gd name="T6" fmla="*/ 233 w 943"/>
                <a:gd name="T7" fmla="*/ 935 h 728"/>
                <a:gd name="T8" fmla="*/ 503 w 943"/>
                <a:gd name="T9" fmla="*/ 1124 h 728"/>
                <a:gd name="T10" fmla="*/ 684 w 943"/>
                <a:gd name="T11" fmla="*/ 1251 h 728"/>
                <a:gd name="T12" fmla="*/ 1684 w 943"/>
                <a:gd name="T13" fmla="*/ 0 h 7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43" h="728">
                  <a:moveTo>
                    <a:pt x="943" y="0"/>
                  </a:moveTo>
                  <a:lnTo>
                    <a:pt x="129" y="16"/>
                  </a:lnTo>
                  <a:lnTo>
                    <a:pt x="0" y="299"/>
                  </a:lnTo>
                  <a:lnTo>
                    <a:pt x="130" y="544"/>
                  </a:lnTo>
                  <a:lnTo>
                    <a:pt x="282" y="654"/>
                  </a:lnTo>
                  <a:lnTo>
                    <a:pt x="383" y="728"/>
                  </a:lnTo>
                  <a:lnTo>
                    <a:pt x="943" y="0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31" name="Freeform 69"/>
            <p:cNvSpPr>
              <a:spLocks/>
            </p:cNvSpPr>
            <p:nvPr/>
          </p:nvSpPr>
          <p:spPr bwMode="auto">
            <a:xfrm>
              <a:off x="1344" y="672"/>
              <a:ext cx="912" cy="624"/>
            </a:xfrm>
            <a:custGeom>
              <a:avLst/>
              <a:gdLst>
                <a:gd name="T0" fmla="*/ 1463 w 720"/>
                <a:gd name="T1" fmla="*/ 1054 h 480"/>
                <a:gd name="T2" fmla="*/ 684 w 720"/>
                <a:gd name="T3" fmla="*/ 0 h 480"/>
                <a:gd name="T4" fmla="*/ 196 w 720"/>
                <a:gd name="T5" fmla="*/ 105 h 480"/>
                <a:gd name="T6" fmla="*/ 0 w 720"/>
                <a:gd name="T7" fmla="*/ 528 h 480"/>
                <a:gd name="T8" fmla="*/ 0 w 720"/>
                <a:gd name="T9" fmla="*/ 844 h 480"/>
                <a:gd name="T10" fmla="*/ 0 w 720"/>
                <a:gd name="T11" fmla="*/ 1054 h 480"/>
                <a:gd name="T12" fmla="*/ 1463 w 720"/>
                <a:gd name="T13" fmla="*/ 1054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0" h="480">
                  <a:moveTo>
                    <a:pt x="720" y="480"/>
                  </a:moveTo>
                  <a:lnTo>
                    <a:pt x="336" y="0"/>
                  </a:lnTo>
                  <a:lnTo>
                    <a:pt x="96" y="48"/>
                  </a:lnTo>
                  <a:lnTo>
                    <a:pt x="0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720" y="480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path path="rect">
                <a:fillToRect l="100000" t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2514600" y="5105400"/>
            <a:ext cx="1371600" cy="457200"/>
            <a:chOff x="1536" y="3456"/>
            <a:chExt cx="864" cy="288"/>
          </a:xfrm>
        </p:grpSpPr>
        <p:graphicFrame>
          <p:nvGraphicFramePr>
            <p:cNvPr id="11327" name="Object 51"/>
            <p:cNvGraphicFramePr>
              <a:graphicFrameLocks noChangeAspect="1"/>
            </p:cNvGraphicFramePr>
            <p:nvPr/>
          </p:nvGraphicFramePr>
          <p:xfrm>
            <a:off x="1536" y="3474"/>
            <a:ext cx="240" cy="222"/>
          </p:xfrm>
          <a:graphic>
            <a:graphicData uri="http://schemas.openxmlformats.org/presentationml/2006/ole">
              <p:oleObj spid="_x0000_s3080" name="Формула" r:id="rId4" imgW="164957" imgH="152268" progId="Equation.3">
                <p:embed/>
              </p:oleObj>
            </a:graphicData>
          </a:graphic>
        </p:graphicFrame>
        <p:graphicFrame>
          <p:nvGraphicFramePr>
            <p:cNvPr id="11328" name="Object 52"/>
            <p:cNvGraphicFramePr>
              <a:graphicFrameLocks noChangeAspect="1"/>
            </p:cNvGraphicFramePr>
            <p:nvPr/>
          </p:nvGraphicFramePr>
          <p:xfrm>
            <a:off x="1920" y="3474"/>
            <a:ext cx="240" cy="222"/>
          </p:xfrm>
          <a:graphic>
            <a:graphicData uri="http://schemas.openxmlformats.org/presentationml/2006/ole">
              <p:oleObj spid="_x0000_s3081" name="Формула" r:id="rId5" imgW="164957" imgH="152268" progId="Equation.3">
                <p:embed/>
              </p:oleObj>
            </a:graphicData>
          </a:graphic>
        </p:graphicFrame>
        <p:sp>
          <p:nvSpPr>
            <p:cNvPr id="11329" name="Text Box 53"/>
            <p:cNvSpPr txBox="1">
              <a:spLocks noChangeArrowheads="1"/>
            </p:cNvSpPr>
            <p:nvPr/>
          </p:nvSpPr>
          <p:spPr bwMode="auto">
            <a:xfrm>
              <a:off x="1680" y="345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1=   А</a:t>
              </a:r>
              <a:r>
                <a:rPr lang="ru-RU" sz="2400" baseline="-25000"/>
                <a:t>1</a:t>
              </a:r>
              <a:endParaRPr lang="ru-RU" sz="2400"/>
            </a:p>
          </p:txBody>
        </p:sp>
      </p:grpSp>
      <p:sp>
        <p:nvSpPr>
          <p:cNvPr id="191546" name="Text Box 58"/>
          <p:cNvSpPr txBox="1">
            <a:spLocks noChangeArrowheads="1"/>
          </p:cNvSpPr>
          <p:nvPr/>
        </p:nvSpPr>
        <p:spPr bwMode="auto">
          <a:xfrm>
            <a:off x="3214678" y="5105400"/>
            <a:ext cx="74772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/>
              <a:t>А</a:t>
            </a:r>
            <a:r>
              <a:rPr lang="ru-RU" sz="2400" baseline="-25000" dirty="0"/>
              <a:t>1</a:t>
            </a:r>
            <a:endParaRPr lang="ru-RU" sz="2400" dirty="0"/>
          </a:p>
        </p:txBody>
      </p:sp>
      <p:sp>
        <p:nvSpPr>
          <p:cNvPr id="191547" name="Text Box 59"/>
          <p:cNvSpPr txBox="1">
            <a:spLocks noChangeArrowheads="1"/>
          </p:cNvSpPr>
          <p:nvPr/>
        </p:nvSpPr>
        <p:spPr bwMode="auto">
          <a:xfrm>
            <a:off x="609600" y="5105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А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609600"/>
            <a:ext cx="3200400" cy="1447800"/>
            <a:chOff x="192" y="1200"/>
            <a:chExt cx="1392" cy="960"/>
          </a:xfrm>
        </p:grpSpPr>
        <p:sp>
          <p:nvSpPr>
            <p:cNvPr id="11325" name="Freeform 3"/>
            <p:cNvSpPr>
              <a:spLocks/>
            </p:cNvSpPr>
            <p:nvPr/>
          </p:nvSpPr>
          <p:spPr bwMode="auto">
            <a:xfrm>
              <a:off x="192" y="1591"/>
              <a:ext cx="742" cy="569"/>
            </a:xfrm>
            <a:custGeom>
              <a:avLst/>
              <a:gdLst>
                <a:gd name="T0" fmla="*/ 0 w 864"/>
                <a:gd name="T1" fmla="*/ 450 h 640"/>
                <a:gd name="T2" fmla="*/ 517 w 864"/>
                <a:gd name="T3" fmla="*/ 450 h 640"/>
                <a:gd name="T4" fmla="*/ 547 w 864"/>
                <a:gd name="T5" fmla="*/ 282 h 640"/>
                <a:gd name="T6" fmla="*/ 517 w 864"/>
                <a:gd name="T7" fmla="*/ 146 h 640"/>
                <a:gd name="T8" fmla="*/ 477 w 864"/>
                <a:gd name="T9" fmla="*/ 56 h 640"/>
                <a:gd name="T10" fmla="*/ 385 w 864"/>
                <a:gd name="T11" fmla="*/ 0 h 640"/>
                <a:gd name="T12" fmla="*/ 0 w 864"/>
                <a:gd name="T13" fmla="*/ 450 h 6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4" h="640">
                  <a:moveTo>
                    <a:pt x="0" y="640"/>
                  </a:moveTo>
                  <a:lnTo>
                    <a:pt x="816" y="640"/>
                  </a:lnTo>
                  <a:lnTo>
                    <a:pt x="864" y="400"/>
                  </a:lnTo>
                  <a:lnTo>
                    <a:pt x="816" y="208"/>
                  </a:lnTo>
                  <a:lnTo>
                    <a:pt x="752" y="80"/>
                  </a:lnTo>
                  <a:lnTo>
                    <a:pt x="608" y="0"/>
                  </a:lnTo>
                  <a:lnTo>
                    <a:pt x="0" y="640"/>
                  </a:lnTo>
                  <a:close/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26" name="AutoShape 4"/>
            <p:cNvSpPr>
              <a:spLocks noChangeArrowheads="1"/>
            </p:cNvSpPr>
            <p:nvPr/>
          </p:nvSpPr>
          <p:spPr bwMode="auto">
            <a:xfrm>
              <a:off x="192" y="1200"/>
              <a:ext cx="1392" cy="960"/>
            </a:xfrm>
            <a:prstGeom prst="triangle">
              <a:avLst>
                <a:gd name="adj" fmla="val 64074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4114800" y="19812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11272" name="Text Box 6"/>
          <p:cNvSpPr txBox="1">
            <a:spLocks noChangeArrowheads="1"/>
          </p:cNvSpPr>
          <p:nvPr/>
        </p:nvSpPr>
        <p:spPr bwMode="auto">
          <a:xfrm>
            <a:off x="7162800" y="762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11273" name="Text Box 7"/>
          <p:cNvSpPr txBox="1">
            <a:spLocks noChangeArrowheads="1"/>
          </p:cNvSpPr>
          <p:nvPr/>
        </p:nvSpPr>
        <p:spPr bwMode="auto">
          <a:xfrm>
            <a:off x="8534400" y="1905000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11274" name="Text Box 8"/>
          <p:cNvSpPr txBox="1">
            <a:spLocks noChangeArrowheads="1"/>
          </p:cNvSpPr>
          <p:nvPr/>
        </p:nvSpPr>
        <p:spPr bwMode="auto">
          <a:xfrm>
            <a:off x="3200400" y="19812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В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1275" name="Text Box 9"/>
          <p:cNvSpPr txBox="1">
            <a:spLocks noChangeArrowheads="1"/>
          </p:cNvSpPr>
          <p:nvPr/>
        </p:nvSpPr>
        <p:spPr bwMode="auto">
          <a:xfrm>
            <a:off x="1905000" y="15240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1276" name="Text Box 10"/>
          <p:cNvSpPr txBox="1">
            <a:spLocks noChangeArrowheads="1"/>
          </p:cNvSpPr>
          <p:nvPr/>
        </p:nvSpPr>
        <p:spPr bwMode="auto">
          <a:xfrm>
            <a:off x="152400" y="2032000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191500" name="Freeform 12"/>
          <p:cNvSpPr>
            <a:spLocks/>
          </p:cNvSpPr>
          <p:nvPr/>
        </p:nvSpPr>
        <p:spPr bwMode="auto">
          <a:xfrm>
            <a:off x="4495800" y="1233488"/>
            <a:ext cx="2233613" cy="1128712"/>
          </a:xfrm>
          <a:custGeom>
            <a:avLst/>
            <a:gdLst>
              <a:gd name="T0" fmla="*/ 0 w 864"/>
              <a:gd name="T1" fmla="*/ 2147483647 h 640"/>
              <a:gd name="T2" fmla="*/ 2147483647 w 864"/>
              <a:gd name="T3" fmla="*/ 2147483647 h 640"/>
              <a:gd name="T4" fmla="*/ 2147483647 w 864"/>
              <a:gd name="T5" fmla="*/ 2147483647 h 640"/>
              <a:gd name="T6" fmla="*/ 2147483647 w 864"/>
              <a:gd name="T7" fmla="*/ 2147483647 h 640"/>
              <a:gd name="T8" fmla="*/ 2147483647 w 864"/>
              <a:gd name="T9" fmla="*/ 2147483647 h 640"/>
              <a:gd name="T10" fmla="*/ 2147483647 w 864"/>
              <a:gd name="T11" fmla="*/ 0 h 640"/>
              <a:gd name="T12" fmla="*/ 0 w 864"/>
              <a:gd name="T13" fmla="*/ 2147483647 h 6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64" h="640">
                <a:moveTo>
                  <a:pt x="0" y="640"/>
                </a:moveTo>
                <a:lnTo>
                  <a:pt x="816" y="640"/>
                </a:lnTo>
                <a:lnTo>
                  <a:pt x="864" y="400"/>
                </a:lnTo>
                <a:lnTo>
                  <a:pt x="816" y="208"/>
                </a:lnTo>
                <a:lnTo>
                  <a:pt x="752" y="80"/>
                </a:lnTo>
                <a:lnTo>
                  <a:pt x="608" y="0"/>
                </a:lnTo>
                <a:lnTo>
                  <a:pt x="0" y="640"/>
                </a:lnTo>
                <a:close/>
              </a:path>
            </a:pathLst>
          </a:cu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8" name="AutoShape 13"/>
          <p:cNvSpPr>
            <a:spLocks noChangeArrowheads="1"/>
          </p:cNvSpPr>
          <p:nvPr/>
        </p:nvSpPr>
        <p:spPr bwMode="auto">
          <a:xfrm>
            <a:off x="4495800" y="457200"/>
            <a:ext cx="4191000" cy="1905000"/>
          </a:xfrm>
          <a:prstGeom prst="triangle">
            <a:avLst>
              <a:gd name="adj" fmla="val 6407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495800" y="2362200"/>
            <a:ext cx="4191000" cy="2271713"/>
            <a:chOff x="2832" y="1488"/>
            <a:chExt cx="2640" cy="1431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 flipV="1">
              <a:off x="2832" y="1488"/>
              <a:ext cx="2640" cy="1200"/>
              <a:chOff x="192" y="1200"/>
              <a:chExt cx="1392" cy="960"/>
            </a:xfrm>
          </p:grpSpPr>
          <p:sp>
            <p:nvSpPr>
              <p:cNvPr id="11323" name="Freeform 16"/>
              <p:cNvSpPr>
                <a:spLocks/>
              </p:cNvSpPr>
              <p:nvPr/>
            </p:nvSpPr>
            <p:spPr bwMode="auto">
              <a:xfrm>
                <a:off x="192" y="1591"/>
                <a:ext cx="742" cy="569"/>
              </a:xfrm>
              <a:custGeom>
                <a:avLst/>
                <a:gdLst>
                  <a:gd name="T0" fmla="*/ 0 w 864"/>
                  <a:gd name="T1" fmla="*/ 450 h 640"/>
                  <a:gd name="T2" fmla="*/ 517 w 864"/>
                  <a:gd name="T3" fmla="*/ 450 h 640"/>
                  <a:gd name="T4" fmla="*/ 547 w 864"/>
                  <a:gd name="T5" fmla="*/ 282 h 640"/>
                  <a:gd name="T6" fmla="*/ 517 w 864"/>
                  <a:gd name="T7" fmla="*/ 146 h 640"/>
                  <a:gd name="T8" fmla="*/ 477 w 864"/>
                  <a:gd name="T9" fmla="*/ 56 h 640"/>
                  <a:gd name="T10" fmla="*/ 385 w 864"/>
                  <a:gd name="T11" fmla="*/ 0 h 640"/>
                  <a:gd name="T12" fmla="*/ 0 w 864"/>
                  <a:gd name="T13" fmla="*/ 450 h 6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64" h="640">
                    <a:moveTo>
                      <a:pt x="0" y="640"/>
                    </a:moveTo>
                    <a:lnTo>
                      <a:pt x="816" y="640"/>
                    </a:lnTo>
                    <a:lnTo>
                      <a:pt x="864" y="400"/>
                    </a:lnTo>
                    <a:lnTo>
                      <a:pt x="816" y="208"/>
                    </a:lnTo>
                    <a:lnTo>
                      <a:pt x="752" y="80"/>
                    </a:lnTo>
                    <a:lnTo>
                      <a:pt x="608" y="0"/>
                    </a:lnTo>
                    <a:lnTo>
                      <a:pt x="0" y="6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FF"/>
                  </a:gs>
                  <a:gs pos="100000">
                    <a:schemeClr val="bg1"/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24" name="AutoShape 17"/>
              <p:cNvSpPr>
                <a:spLocks noChangeArrowheads="1"/>
              </p:cNvSpPr>
              <p:nvPr/>
            </p:nvSpPr>
            <p:spPr bwMode="auto">
              <a:xfrm>
                <a:off x="192" y="1200"/>
                <a:ext cx="1392" cy="960"/>
              </a:xfrm>
              <a:prstGeom prst="triangle">
                <a:avLst>
                  <a:gd name="adj" fmla="val 64074"/>
                </a:avLst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322" name="Text Box 18"/>
            <p:cNvSpPr txBox="1">
              <a:spLocks noChangeArrowheads="1"/>
            </p:cNvSpPr>
            <p:nvPr/>
          </p:nvSpPr>
          <p:spPr bwMode="auto">
            <a:xfrm>
              <a:off x="4464" y="2592"/>
              <a:ext cx="36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/>
                <a:t>С</a:t>
              </a:r>
              <a:r>
                <a:rPr lang="ru-RU" sz="2800" baseline="-25000"/>
                <a:t>2</a:t>
              </a:r>
              <a:endParaRPr lang="ru-RU" sz="2800"/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3152775" y="1828800"/>
            <a:ext cx="5365750" cy="990600"/>
            <a:chOff x="1986" y="1152"/>
            <a:chExt cx="3380" cy="624"/>
          </a:xfrm>
        </p:grpSpPr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5040" y="1488"/>
              <a:ext cx="326" cy="288"/>
              <a:chOff x="5040" y="1488"/>
              <a:chExt cx="326" cy="288"/>
            </a:xfrm>
          </p:grpSpPr>
          <p:sp>
            <p:nvSpPr>
              <p:cNvPr id="191509" name="Text Box 21"/>
              <p:cNvSpPr txBox="1">
                <a:spLocks noChangeArrowheads="1"/>
              </p:cNvSpPr>
              <p:nvPr/>
            </p:nvSpPr>
            <p:spPr bwMode="auto">
              <a:xfrm>
                <a:off x="5040" y="14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2</a:t>
                </a:r>
              </a:p>
            </p:txBody>
          </p:sp>
          <p:grpSp>
            <p:nvGrpSpPr>
              <p:cNvPr id="9" name="Group 22"/>
              <p:cNvGrpSpPr>
                <a:grpSpLocks/>
              </p:cNvGrpSpPr>
              <p:nvPr/>
            </p:nvGrpSpPr>
            <p:grpSpPr bwMode="auto">
              <a:xfrm>
                <a:off x="5232" y="1488"/>
                <a:ext cx="134" cy="174"/>
                <a:chOff x="5232" y="1488"/>
                <a:chExt cx="134" cy="174"/>
              </a:xfrm>
            </p:grpSpPr>
            <p:sp>
              <p:nvSpPr>
                <p:cNvPr id="11319" name="Freeform 23"/>
                <p:cNvSpPr>
                  <a:spLocks/>
                </p:cNvSpPr>
                <p:nvPr/>
              </p:nvSpPr>
              <p:spPr bwMode="auto">
                <a:xfrm>
                  <a:off x="5280" y="1488"/>
                  <a:ext cx="86" cy="138"/>
                </a:xfrm>
                <a:custGeom>
                  <a:avLst/>
                  <a:gdLst>
                    <a:gd name="T0" fmla="*/ 0 w 86"/>
                    <a:gd name="T1" fmla="*/ 0 h 138"/>
                    <a:gd name="T2" fmla="*/ 18 w 86"/>
                    <a:gd name="T3" fmla="*/ 90 h 138"/>
                    <a:gd name="T4" fmla="*/ 86 w 86"/>
                    <a:gd name="T5" fmla="*/ 138 h 13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6" h="138">
                      <a:moveTo>
                        <a:pt x="0" y="0"/>
                      </a:moveTo>
                      <a:cubicBezTo>
                        <a:pt x="3" y="15"/>
                        <a:pt x="4" y="67"/>
                        <a:pt x="18" y="90"/>
                      </a:cubicBezTo>
                      <a:cubicBezTo>
                        <a:pt x="32" y="113"/>
                        <a:pt x="72" y="128"/>
                        <a:pt x="86" y="13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320" name="Freeform 24"/>
                <p:cNvSpPr>
                  <a:spLocks/>
                </p:cNvSpPr>
                <p:nvPr/>
              </p:nvSpPr>
              <p:spPr bwMode="auto">
                <a:xfrm>
                  <a:off x="5232" y="1488"/>
                  <a:ext cx="110" cy="174"/>
                </a:xfrm>
                <a:custGeom>
                  <a:avLst/>
                  <a:gdLst>
                    <a:gd name="T0" fmla="*/ 0 w 110"/>
                    <a:gd name="T1" fmla="*/ 0 h 174"/>
                    <a:gd name="T2" fmla="*/ 26 w 110"/>
                    <a:gd name="T3" fmla="*/ 114 h 174"/>
                    <a:gd name="T4" fmla="*/ 110 w 110"/>
                    <a:gd name="T5" fmla="*/ 174 h 1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0" h="174">
                      <a:moveTo>
                        <a:pt x="0" y="0"/>
                      </a:moveTo>
                      <a:cubicBezTo>
                        <a:pt x="4" y="19"/>
                        <a:pt x="8" y="85"/>
                        <a:pt x="26" y="114"/>
                      </a:cubicBezTo>
                      <a:cubicBezTo>
                        <a:pt x="44" y="143"/>
                        <a:pt x="93" y="162"/>
                        <a:pt x="110" y="17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 rot="3238569">
              <a:off x="2006" y="1132"/>
              <a:ext cx="134" cy="174"/>
              <a:chOff x="5232" y="1488"/>
              <a:chExt cx="134" cy="174"/>
            </a:xfrm>
          </p:grpSpPr>
          <p:sp>
            <p:nvSpPr>
              <p:cNvPr id="11315" name="Freeform 26"/>
              <p:cNvSpPr>
                <a:spLocks/>
              </p:cNvSpPr>
              <p:nvPr/>
            </p:nvSpPr>
            <p:spPr bwMode="auto">
              <a:xfrm>
                <a:off x="5280" y="1488"/>
                <a:ext cx="86" cy="138"/>
              </a:xfrm>
              <a:custGeom>
                <a:avLst/>
                <a:gdLst>
                  <a:gd name="T0" fmla="*/ 0 w 86"/>
                  <a:gd name="T1" fmla="*/ 0 h 138"/>
                  <a:gd name="T2" fmla="*/ 18 w 86"/>
                  <a:gd name="T3" fmla="*/ 90 h 138"/>
                  <a:gd name="T4" fmla="*/ 86 w 86"/>
                  <a:gd name="T5" fmla="*/ 138 h 13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6" h="138">
                    <a:moveTo>
                      <a:pt x="0" y="0"/>
                    </a:moveTo>
                    <a:cubicBezTo>
                      <a:pt x="3" y="15"/>
                      <a:pt x="4" y="67"/>
                      <a:pt x="18" y="90"/>
                    </a:cubicBezTo>
                    <a:cubicBezTo>
                      <a:pt x="32" y="113"/>
                      <a:pt x="72" y="128"/>
                      <a:pt x="86" y="13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16" name="Freeform 27"/>
              <p:cNvSpPr>
                <a:spLocks/>
              </p:cNvSpPr>
              <p:nvPr/>
            </p:nvSpPr>
            <p:spPr bwMode="auto">
              <a:xfrm>
                <a:off x="5232" y="1488"/>
                <a:ext cx="110" cy="174"/>
              </a:xfrm>
              <a:custGeom>
                <a:avLst/>
                <a:gdLst>
                  <a:gd name="T0" fmla="*/ 0 w 110"/>
                  <a:gd name="T1" fmla="*/ 0 h 174"/>
                  <a:gd name="T2" fmla="*/ 26 w 110"/>
                  <a:gd name="T3" fmla="*/ 114 h 174"/>
                  <a:gd name="T4" fmla="*/ 110 w 110"/>
                  <a:gd name="T5" fmla="*/ 174 h 1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0" h="174">
                    <a:moveTo>
                      <a:pt x="0" y="0"/>
                    </a:moveTo>
                    <a:cubicBezTo>
                      <a:pt x="4" y="19"/>
                      <a:pt x="8" y="85"/>
                      <a:pt x="26" y="114"/>
                    </a:cubicBezTo>
                    <a:cubicBezTo>
                      <a:pt x="44" y="143"/>
                      <a:pt x="93" y="162"/>
                      <a:pt x="110" y="17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1" name="Group 28"/>
          <p:cNvGrpSpPr>
            <a:grpSpLocks/>
          </p:cNvGrpSpPr>
          <p:nvPr/>
        </p:nvGrpSpPr>
        <p:grpSpPr bwMode="auto">
          <a:xfrm>
            <a:off x="739775" y="1781175"/>
            <a:ext cx="4643438" cy="1038225"/>
            <a:chOff x="466" y="1122"/>
            <a:chExt cx="2925" cy="654"/>
          </a:xfrm>
        </p:grpSpPr>
        <p:grpSp>
          <p:nvGrpSpPr>
            <p:cNvPr id="12" name="Group 29"/>
            <p:cNvGrpSpPr>
              <a:grpSpLocks/>
            </p:cNvGrpSpPr>
            <p:nvPr/>
          </p:nvGrpSpPr>
          <p:grpSpPr bwMode="auto">
            <a:xfrm>
              <a:off x="3104" y="1488"/>
              <a:ext cx="287" cy="288"/>
              <a:chOff x="3104" y="1488"/>
              <a:chExt cx="287" cy="288"/>
            </a:xfrm>
          </p:grpSpPr>
          <p:sp>
            <p:nvSpPr>
              <p:cNvPr id="191518" name="Text Box 30"/>
              <p:cNvSpPr txBox="1">
                <a:spLocks noChangeArrowheads="1"/>
              </p:cNvSpPr>
              <p:nvPr/>
            </p:nvSpPr>
            <p:spPr bwMode="auto">
              <a:xfrm>
                <a:off x="3168" y="14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11312" name="Freeform 31"/>
              <p:cNvSpPr>
                <a:spLocks/>
              </p:cNvSpPr>
              <p:nvPr/>
            </p:nvSpPr>
            <p:spPr bwMode="auto">
              <a:xfrm rot="-8140970">
                <a:off x="3104" y="1506"/>
                <a:ext cx="110" cy="174"/>
              </a:xfrm>
              <a:custGeom>
                <a:avLst/>
                <a:gdLst>
                  <a:gd name="T0" fmla="*/ 0 w 110"/>
                  <a:gd name="T1" fmla="*/ 0 h 174"/>
                  <a:gd name="T2" fmla="*/ 26 w 110"/>
                  <a:gd name="T3" fmla="*/ 114 h 174"/>
                  <a:gd name="T4" fmla="*/ 110 w 110"/>
                  <a:gd name="T5" fmla="*/ 174 h 1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0" h="174">
                    <a:moveTo>
                      <a:pt x="0" y="0"/>
                    </a:moveTo>
                    <a:cubicBezTo>
                      <a:pt x="4" y="19"/>
                      <a:pt x="8" y="85"/>
                      <a:pt x="26" y="114"/>
                    </a:cubicBezTo>
                    <a:cubicBezTo>
                      <a:pt x="44" y="143"/>
                      <a:pt x="93" y="162"/>
                      <a:pt x="110" y="17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310" name="Freeform 32"/>
            <p:cNvSpPr>
              <a:spLocks/>
            </p:cNvSpPr>
            <p:nvPr/>
          </p:nvSpPr>
          <p:spPr bwMode="auto">
            <a:xfrm rot="10800000">
              <a:off x="466" y="1122"/>
              <a:ext cx="110" cy="174"/>
            </a:xfrm>
            <a:custGeom>
              <a:avLst/>
              <a:gdLst>
                <a:gd name="T0" fmla="*/ 0 w 110"/>
                <a:gd name="T1" fmla="*/ 0 h 174"/>
                <a:gd name="T2" fmla="*/ 26 w 110"/>
                <a:gd name="T3" fmla="*/ 114 h 174"/>
                <a:gd name="T4" fmla="*/ 110 w 110"/>
                <a:gd name="T5" fmla="*/ 174 h 1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0" h="174">
                  <a:moveTo>
                    <a:pt x="0" y="0"/>
                  </a:moveTo>
                  <a:cubicBezTo>
                    <a:pt x="4" y="19"/>
                    <a:pt x="8" y="85"/>
                    <a:pt x="26" y="114"/>
                  </a:cubicBezTo>
                  <a:cubicBezTo>
                    <a:pt x="44" y="143"/>
                    <a:pt x="93" y="162"/>
                    <a:pt x="110" y="17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1521" name="Text Box 33"/>
          <p:cNvSpPr txBox="1">
            <a:spLocks noChangeArrowheads="1"/>
          </p:cNvSpPr>
          <p:nvPr/>
        </p:nvSpPr>
        <p:spPr bwMode="auto">
          <a:xfrm>
            <a:off x="381000" y="3200400"/>
            <a:ext cx="68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2).</a:t>
            </a:r>
            <a:endParaRPr lang="ru-RU" sz="2400" b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3" name="Group 34"/>
          <p:cNvGrpSpPr>
            <a:grpSpLocks/>
          </p:cNvGrpSpPr>
          <p:nvPr/>
        </p:nvGrpSpPr>
        <p:grpSpPr bwMode="auto">
          <a:xfrm>
            <a:off x="5867400" y="1143000"/>
            <a:ext cx="304800" cy="2438400"/>
            <a:chOff x="3696" y="720"/>
            <a:chExt cx="192" cy="1536"/>
          </a:xfrm>
        </p:grpSpPr>
        <p:sp>
          <p:nvSpPr>
            <p:cNvPr id="11307" name="Line 35"/>
            <p:cNvSpPr>
              <a:spLocks noChangeShapeType="1"/>
            </p:cNvSpPr>
            <p:nvPr/>
          </p:nvSpPr>
          <p:spPr bwMode="auto">
            <a:xfrm>
              <a:off x="3744" y="720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08" name="Line 36"/>
            <p:cNvSpPr>
              <a:spLocks noChangeShapeType="1"/>
            </p:cNvSpPr>
            <p:nvPr/>
          </p:nvSpPr>
          <p:spPr bwMode="auto">
            <a:xfrm flipV="1">
              <a:off x="3696" y="2064"/>
              <a:ext cx="144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" name="Group 37"/>
          <p:cNvGrpSpPr>
            <a:grpSpLocks/>
          </p:cNvGrpSpPr>
          <p:nvPr/>
        </p:nvGrpSpPr>
        <p:grpSpPr bwMode="auto">
          <a:xfrm>
            <a:off x="228600" y="4038600"/>
            <a:ext cx="6553200" cy="484188"/>
            <a:chOff x="240" y="3072"/>
            <a:chExt cx="4128" cy="305"/>
          </a:xfrm>
        </p:grpSpPr>
        <p:grpSp>
          <p:nvGrpSpPr>
            <p:cNvPr id="15" name="Group 38"/>
            <p:cNvGrpSpPr>
              <a:grpSpLocks/>
            </p:cNvGrpSpPr>
            <p:nvPr/>
          </p:nvGrpSpPr>
          <p:grpSpPr bwMode="auto">
            <a:xfrm>
              <a:off x="240" y="3072"/>
              <a:ext cx="1530" cy="305"/>
              <a:chOff x="576" y="2496"/>
              <a:chExt cx="1530" cy="305"/>
            </a:xfrm>
          </p:grpSpPr>
          <p:graphicFrame>
            <p:nvGraphicFramePr>
              <p:cNvPr id="11303" name="Object 39"/>
              <p:cNvGraphicFramePr>
                <a:graphicFrameLocks noChangeAspect="1"/>
              </p:cNvGraphicFramePr>
              <p:nvPr/>
            </p:nvGraphicFramePr>
            <p:xfrm>
              <a:off x="576" y="2496"/>
              <a:ext cx="232" cy="273"/>
            </p:xfrm>
            <a:graphic>
              <a:graphicData uri="http://schemas.openxmlformats.org/presentationml/2006/ole">
                <p:oleObj spid="_x0000_s3078" name="Формула" r:id="rId6" imgW="139579" imgH="164957" progId="Equation.3">
                  <p:embed/>
                </p:oleObj>
              </a:graphicData>
            </a:graphic>
          </p:graphicFrame>
          <p:sp>
            <p:nvSpPr>
              <p:cNvPr id="11304" name="Text Box 40"/>
              <p:cNvSpPr txBox="1">
                <a:spLocks noChangeArrowheads="1"/>
              </p:cNvSpPr>
              <p:nvPr/>
            </p:nvSpPr>
            <p:spPr bwMode="auto">
              <a:xfrm>
                <a:off x="720" y="2513"/>
                <a:ext cx="65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ABC</a:t>
                </a:r>
                <a:r>
                  <a:rPr lang="ru-RU" sz="2400" baseline="-25000"/>
                  <a:t> </a:t>
                </a:r>
                <a:r>
                  <a:rPr lang="ru-RU" sz="2400"/>
                  <a:t>=</a:t>
                </a:r>
              </a:p>
            </p:txBody>
          </p:sp>
          <p:graphicFrame>
            <p:nvGraphicFramePr>
              <p:cNvPr id="11305" name="Object 41"/>
              <p:cNvGraphicFramePr>
                <a:graphicFrameLocks noChangeAspect="1"/>
              </p:cNvGraphicFramePr>
              <p:nvPr/>
            </p:nvGraphicFramePr>
            <p:xfrm>
              <a:off x="1344" y="2496"/>
              <a:ext cx="232" cy="273"/>
            </p:xfrm>
            <a:graphic>
              <a:graphicData uri="http://schemas.openxmlformats.org/presentationml/2006/ole">
                <p:oleObj spid="_x0000_s3079" name="Формула" r:id="rId7" imgW="139579" imgH="164957" progId="Equation.3">
                  <p:embed/>
                </p:oleObj>
              </a:graphicData>
            </a:graphic>
          </p:graphicFrame>
          <p:sp>
            <p:nvSpPr>
              <p:cNvPr id="11306" name="Text Box 42"/>
              <p:cNvSpPr txBox="1">
                <a:spLocks noChangeArrowheads="1"/>
              </p:cNvSpPr>
              <p:nvPr/>
            </p:nvSpPr>
            <p:spPr bwMode="auto">
              <a:xfrm>
                <a:off x="1524" y="2513"/>
                <a:ext cx="58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/>
                  <a:t>АВС</a:t>
                </a:r>
                <a:r>
                  <a:rPr lang="ru-RU" sz="2400" baseline="-25000"/>
                  <a:t>2</a:t>
                </a:r>
                <a:endParaRPr lang="ru-RU" sz="2400"/>
              </a:p>
            </p:txBody>
          </p:sp>
        </p:grpSp>
        <p:sp>
          <p:nvSpPr>
            <p:cNvPr id="11302" name="Text Box 43"/>
            <p:cNvSpPr txBox="1">
              <a:spLocks noChangeArrowheads="1"/>
            </p:cNvSpPr>
            <p:nvPr/>
          </p:nvSpPr>
          <p:spPr bwMode="auto">
            <a:xfrm>
              <a:off x="1920" y="3072"/>
              <a:ext cx="24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по трем сторонам</a:t>
              </a:r>
            </a:p>
          </p:txBody>
        </p:sp>
      </p:grpSp>
      <p:sp>
        <p:nvSpPr>
          <p:cNvPr id="191532" name="Freeform 44"/>
          <p:cNvSpPr>
            <a:spLocks/>
          </p:cNvSpPr>
          <p:nvPr/>
        </p:nvSpPr>
        <p:spPr bwMode="auto">
          <a:xfrm>
            <a:off x="6172200" y="2197100"/>
            <a:ext cx="838200" cy="317500"/>
          </a:xfrm>
          <a:custGeom>
            <a:avLst/>
            <a:gdLst>
              <a:gd name="T0" fmla="*/ 0 w 528"/>
              <a:gd name="T1" fmla="*/ 2147483647 h 200"/>
              <a:gd name="T2" fmla="*/ 2147483647 w 528"/>
              <a:gd name="T3" fmla="*/ 2147483647 h 200"/>
              <a:gd name="T4" fmla="*/ 2147483647 w 528"/>
              <a:gd name="T5" fmla="*/ 2147483647 h 200"/>
              <a:gd name="T6" fmla="*/ 2147483647 w 528"/>
              <a:gd name="T7" fmla="*/ 2147483647 h 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28" h="200">
                <a:moveTo>
                  <a:pt x="0" y="152"/>
                </a:moveTo>
                <a:cubicBezTo>
                  <a:pt x="44" y="76"/>
                  <a:pt x="88" y="0"/>
                  <a:pt x="144" y="8"/>
                </a:cubicBezTo>
                <a:cubicBezTo>
                  <a:pt x="200" y="16"/>
                  <a:pt x="272" y="200"/>
                  <a:pt x="336" y="200"/>
                </a:cubicBezTo>
                <a:cubicBezTo>
                  <a:pt x="400" y="200"/>
                  <a:pt x="464" y="104"/>
                  <a:pt x="528" y="8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6" name="Group 46"/>
          <p:cNvGrpSpPr>
            <a:grpSpLocks/>
          </p:cNvGrpSpPr>
          <p:nvPr/>
        </p:nvGrpSpPr>
        <p:grpSpPr bwMode="auto">
          <a:xfrm>
            <a:off x="381000" y="5105400"/>
            <a:ext cx="1447800" cy="457200"/>
            <a:chOff x="480" y="3456"/>
            <a:chExt cx="912" cy="288"/>
          </a:xfrm>
        </p:grpSpPr>
        <p:sp>
          <p:nvSpPr>
            <p:cNvPr id="11298" name="Text Box 47"/>
            <p:cNvSpPr txBox="1">
              <a:spLocks noChangeArrowheads="1"/>
            </p:cNvSpPr>
            <p:nvPr/>
          </p:nvSpPr>
          <p:spPr bwMode="auto">
            <a:xfrm>
              <a:off x="624" y="3456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А =   1,    </a:t>
              </a:r>
            </a:p>
          </p:txBody>
        </p:sp>
        <p:graphicFrame>
          <p:nvGraphicFramePr>
            <p:cNvPr id="11299" name="Object 48"/>
            <p:cNvGraphicFramePr>
              <a:graphicFrameLocks noChangeAspect="1"/>
            </p:cNvGraphicFramePr>
            <p:nvPr/>
          </p:nvGraphicFramePr>
          <p:xfrm>
            <a:off x="480" y="3474"/>
            <a:ext cx="240" cy="222"/>
          </p:xfrm>
          <a:graphic>
            <a:graphicData uri="http://schemas.openxmlformats.org/presentationml/2006/ole">
              <p:oleObj spid="_x0000_s3076" name="Формула" r:id="rId8" imgW="164957" imgH="152268" progId="Equation.3">
                <p:embed/>
              </p:oleObj>
            </a:graphicData>
          </a:graphic>
        </p:graphicFrame>
        <p:graphicFrame>
          <p:nvGraphicFramePr>
            <p:cNvPr id="11300" name="Object 49"/>
            <p:cNvGraphicFramePr>
              <a:graphicFrameLocks noChangeAspect="1"/>
            </p:cNvGraphicFramePr>
            <p:nvPr/>
          </p:nvGraphicFramePr>
          <p:xfrm>
            <a:off x="870" y="3480"/>
            <a:ext cx="240" cy="222"/>
          </p:xfrm>
          <a:graphic>
            <a:graphicData uri="http://schemas.openxmlformats.org/presentationml/2006/ole">
              <p:oleObj spid="_x0000_s3077" name="Формула" r:id="rId9" imgW="164957" imgH="152268" progId="Equation.3">
                <p:embed/>
              </p:oleObj>
            </a:graphicData>
          </a:graphic>
        </p:graphicFrame>
      </p:grpSp>
      <p:grpSp>
        <p:nvGrpSpPr>
          <p:cNvPr id="17" name="Group 54"/>
          <p:cNvGrpSpPr>
            <a:grpSpLocks/>
          </p:cNvGrpSpPr>
          <p:nvPr/>
        </p:nvGrpSpPr>
        <p:grpSpPr bwMode="auto">
          <a:xfrm>
            <a:off x="1371600" y="5867400"/>
            <a:ext cx="1219200" cy="457200"/>
            <a:chOff x="864" y="3696"/>
            <a:chExt cx="768" cy="288"/>
          </a:xfrm>
        </p:grpSpPr>
        <p:sp>
          <p:nvSpPr>
            <p:cNvPr id="11295" name="Text Box 55"/>
            <p:cNvSpPr txBox="1">
              <a:spLocks noChangeArrowheads="1"/>
            </p:cNvSpPr>
            <p:nvPr/>
          </p:nvSpPr>
          <p:spPr bwMode="auto">
            <a:xfrm>
              <a:off x="1200" y="3696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/>
                <a:t>=</a:t>
              </a:r>
            </a:p>
          </p:txBody>
        </p:sp>
        <p:graphicFrame>
          <p:nvGraphicFramePr>
            <p:cNvPr id="11296" name="Object 56"/>
            <p:cNvGraphicFramePr>
              <a:graphicFrameLocks noChangeAspect="1"/>
            </p:cNvGraphicFramePr>
            <p:nvPr/>
          </p:nvGraphicFramePr>
          <p:xfrm>
            <a:off x="864" y="3714"/>
            <a:ext cx="240" cy="222"/>
          </p:xfrm>
          <a:graphic>
            <a:graphicData uri="http://schemas.openxmlformats.org/presentationml/2006/ole">
              <p:oleObj spid="_x0000_s3074" name="Формула" r:id="rId10" imgW="164957" imgH="152268" progId="Equation.3">
                <p:embed/>
              </p:oleObj>
            </a:graphicData>
          </a:graphic>
        </p:graphicFrame>
        <p:graphicFrame>
          <p:nvGraphicFramePr>
            <p:cNvPr id="11297" name="Object 57"/>
            <p:cNvGraphicFramePr>
              <a:graphicFrameLocks noChangeAspect="1"/>
            </p:cNvGraphicFramePr>
            <p:nvPr/>
          </p:nvGraphicFramePr>
          <p:xfrm>
            <a:off x="1392" y="3714"/>
            <a:ext cx="240" cy="222"/>
          </p:xfrm>
          <a:graphic>
            <a:graphicData uri="http://schemas.openxmlformats.org/presentationml/2006/ole">
              <p:oleObj spid="_x0000_s3075" name="Формула" r:id="rId11" imgW="164957" imgH="152268" progId="Equation.3">
                <p:embed/>
              </p:oleObj>
            </a:graphicData>
          </a:graphic>
        </p:graphicFrame>
      </p:grpSp>
      <p:grpSp>
        <p:nvGrpSpPr>
          <p:cNvPr id="18" name="Group 60"/>
          <p:cNvGrpSpPr>
            <a:grpSpLocks/>
          </p:cNvGrpSpPr>
          <p:nvPr/>
        </p:nvGrpSpPr>
        <p:grpSpPr bwMode="auto">
          <a:xfrm>
            <a:off x="7696200" y="1219200"/>
            <a:ext cx="381000" cy="2362200"/>
            <a:chOff x="4848" y="768"/>
            <a:chExt cx="240" cy="1488"/>
          </a:xfrm>
        </p:grpSpPr>
        <p:grpSp>
          <p:nvGrpSpPr>
            <p:cNvPr id="19" name="Group 61"/>
            <p:cNvGrpSpPr>
              <a:grpSpLocks/>
            </p:cNvGrpSpPr>
            <p:nvPr/>
          </p:nvGrpSpPr>
          <p:grpSpPr bwMode="auto">
            <a:xfrm>
              <a:off x="4848" y="768"/>
              <a:ext cx="240" cy="192"/>
              <a:chOff x="4848" y="768"/>
              <a:chExt cx="240" cy="192"/>
            </a:xfrm>
          </p:grpSpPr>
          <p:sp>
            <p:nvSpPr>
              <p:cNvPr id="11293" name="Line 62"/>
              <p:cNvSpPr>
                <a:spLocks noChangeShapeType="1"/>
              </p:cNvSpPr>
              <p:nvPr/>
            </p:nvSpPr>
            <p:spPr bwMode="auto">
              <a:xfrm flipH="1">
                <a:off x="4848" y="76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94" name="Line 63"/>
              <p:cNvSpPr>
                <a:spLocks noChangeShapeType="1"/>
              </p:cNvSpPr>
              <p:nvPr/>
            </p:nvSpPr>
            <p:spPr bwMode="auto">
              <a:xfrm flipH="1">
                <a:off x="4896" y="816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" name="Group 64"/>
            <p:cNvGrpSpPr>
              <a:grpSpLocks/>
            </p:cNvGrpSpPr>
            <p:nvPr/>
          </p:nvGrpSpPr>
          <p:grpSpPr bwMode="auto">
            <a:xfrm flipV="1">
              <a:off x="4848" y="2064"/>
              <a:ext cx="240" cy="192"/>
              <a:chOff x="4848" y="768"/>
              <a:chExt cx="240" cy="192"/>
            </a:xfrm>
          </p:grpSpPr>
          <p:sp>
            <p:nvSpPr>
              <p:cNvPr id="11291" name="Line 65"/>
              <p:cNvSpPr>
                <a:spLocks noChangeShapeType="1"/>
              </p:cNvSpPr>
              <p:nvPr/>
            </p:nvSpPr>
            <p:spPr bwMode="auto">
              <a:xfrm flipH="1">
                <a:off x="4848" y="76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292" name="Line 66"/>
              <p:cNvSpPr>
                <a:spLocks noChangeShapeType="1"/>
              </p:cNvSpPr>
              <p:nvPr/>
            </p:nvSpPr>
            <p:spPr bwMode="auto">
              <a:xfrm flipH="1">
                <a:off x="4896" y="816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9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1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19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666 0.11111 " pathEditMode="relative" ptsTypes="AA">
                                      <p:cBhvr>
                                        <p:cTn id="46" dur="500" fill="hold"/>
                                        <p:tgtEl>
                                          <p:spTgt spid="191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 0.11111 " pathEditMode="relative" ptsTypes="AA">
                                      <p:cBhvr>
                                        <p:cTn id="48" dur="500" fill="hold"/>
                                        <p:tgtEl>
                                          <p:spTgt spid="191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46" grpId="0"/>
      <p:bldP spid="191546" grpId="1"/>
      <p:bldP spid="191547" grpId="0"/>
      <p:bldP spid="191547" grpId="1"/>
      <p:bldP spid="191500" grpId="0" animBg="1"/>
      <p:bldP spid="1915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814393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ped-kopilka.ru/upload/blogs/4017_796fd89cfd25d0e487b940b5d1dcd5c6.jpg.jpg"/>
          <p:cNvPicPr>
            <a:picLocks noChangeAspect="1" noChangeArrowheads="1"/>
          </p:cNvPicPr>
          <p:nvPr/>
        </p:nvPicPr>
        <p:blipFill>
          <a:blip r:embed="rId2"/>
          <a:srcRect t="9337" b="17853"/>
          <a:stretch>
            <a:fillRect/>
          </a:stretch>
        </p:blipFill>
        <p:spPr bwMode="auto">
          <a:xfrm>
            <a:off x="0" y="0"/>
            <a:ext cx="9144000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ped-kopilka.ru/upload/blogs/4017_796fd89cfd25d0e487b940b5d1dcd5c6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ped-kopilka.ru/upload/blogs/4017_c42ec97e374de32d10027698965c3b23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ped-kopilka.ru/upload/blogs/4017_cb8eaba76229c868d37f701236924e5e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Решитезадачу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В треугольнике </a:t>
            </a:r>
            <a:r>
              <a:rPr lang="ru-RU" i="1" dirty="0" smtClean="0"/>
              <a:t>АВС АВ</a:t>
            </a:r>
            <a:r>
              <a:rPr lang="ru-RU" dirty="0" smtClean="0"/>
              <a:t> = 4, </a:t>
            </a:r>
            <a:r>
              <a:rPr lang="ru-RU" i="1" dirty="0" smtClean="0"/>
              <a:t>ВС</a:t>
            </a:r>
            <a:r>
              <a:rPr lang="ru-RU" dirty="0" smtClean="0"/>
              <a:t> = 6, </a:t>
            </a:r>
            <a:r>
              <a:rPr lang="ru-RU" i="1" dirty="0" smtClean="0"/>
              <a:t>АС</a:t>
            </a:r>
            <a:r>
              <a:rPr lang="ru-RU" dirty="0" smtClean="0"/>
              <a:t> = 7. Точка </a:t>
            </a:r>
            <a:r>
              <a:rPr lang="ru-RU" i="1" dirty="0" smtClean="0"/>
              <a:t>Е</a:t>
            </a:r>
            <a:r>
              <a:rPr lang="ru-RU" dirty="0" smtClean="0"/>
              <a:t> лежит на стороне </a:t>
            </a:r>
            <a:r>
              <a:rPr lang="ru-RU" i="1" dirty="0" smtClean="0"/>
              <a:t>АВ</a:t>
            </a:r>
            <a:r>
              <a:rPr lang="ru-RU" dirty="0" smtClean="0"/>
              <a:t>. Внутри треугольника взята точка </a:t>
            </a:r>
            <a:r>
              <a:rPr lang="ru-RU" i="1" dirty="0" smtClean="0"/>
              <a:t>М</a:t>
            </a:r>
            <a:r>
              <a:rPr lang="ru-RU" dirty="0" smtClean="0"/>
              <a:t> так, что </a:t>
            </a:r>
            <a:r>
              <a:rPr lang="ru-RU" i="1" dirty="0" smtClean="0"/>
              <a:t>МВ</a:t>
            </a:r>
            <a:r>
              <a:rPr lang="ru-RU" dirty="0" smtClean="0"/>
              <a:t> = 5    ,</a:t>
            </a:r>
            <a:r>
              <a:rPr lang="ru-RU" i="1" dirty="0" smtClean="0"/>
              <a:t>МЕ</a:t>
            </a:r>
            <a:r>
              <a:rPr lang="ru-RU" dirty="0" smtClean="0"/>
              <a:t> = 4    , </a:t>
            </a:r>
            <a:r>
              <a:rPr lang="ru-RU" i="1" dirty="0" smtClean="0"/>
              <a:t>АЕ</a:t>
            </a:r>
            <a:r>
              <a:rPr lang="ru-RU" dirty="0" smtClean="0"/>
              <a:t> = 1. Прямая </a:t>
            </a:r>
            <a:r>
              <a:rPr lang="ru-RU" i="1" dirty="0" smtClean="0"/>
              <a:t>ВМ</a:t>
            </a:r>
            <a:r>
              <a:rPr lang="ru-RU" dirty="0" smtClean="0"/>
              <a:t> пересекает </a:t>
            </a:r>
            <a:r>
              <a:rPr lang="ru-RU" i="1" dirty="0" smtClean="0"/>
              <a:t>АС</a:t>
            </a:r>
            <a:r>
              <a:rPr lang="ru-RU" dirty="0" smtClean="0"/>
              <a:t> в точке </a:t>
            </a:r>
            <a:r>
              <a:rPr lang="ru-RU" i="1" dirty="0" smtClean="0"/>
              <a:t>Р</a:t>
            </a:r>
            <a:r>
              <a:rPr lang="ru-RU" dirty="0" smtClean="0"/>
              <a:t>. Докажите, что </a:t>
            </a:r>
            <a:r>
              <a:rPr lang="ru-RU" dirty="0" smtClean="0">
                <a:sym typeface="Symbol"/>
              </a:rPr>
              <a:t></a:t>
            </a:r>
            <a:r>
              <a:rPr lang="ru-RU" i="1" dirty="0" smtClean="0"/>
              <a:t>АРВ </a:t>
            </a:r>
            <a:r>
              <a:rPr lang="ru-RU" dirty="0" smtClean="0"/>
              <a:t>равнобедренный.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6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786058"/>
            <a:ext cx="309564" cy="88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Рисунок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714620"/>
            <a:ext cx="333378" cy="1000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ped-kopilka.ru/upload/blogs/4017_d4be56c93a5ce06a5b51104d2b481e17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ped-kopilka.ru/upload/blogs/4017_4f89b9200383a3ed6f6b09c66e7d1c1a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7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п.61, вопрос 7 на стр.160, №560, 562. </a:t>
            </a:r>
          </a:p>
          <a:p>
            <a:r>
              <a:rPr lang="ru-RU" dirty="0" smtClean="0"/>
              <a:t>Дополнительное задание – на карточке.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797425"/>
            <a:ext cx="8229600" cy="11080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000">
                <a:solidFill>
                  <a:schemeClr val="accent2"/>
                </a:solidFill>
              </a:rPr>
              <a:t>СПАСИБО ЗА УРОК!</a:t>
            </a:r>
          </a:p>
        </p:txBody>
      </p:sp>
      <p:pic>
        <p:nvPicPr>
          <p:cNvPr id="21508" name="Picture 4" descr="l1_sociol_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908050"/>
            <a:ext cx="18573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170</Words>
  <Application>Microsoft Office PowerPoint</Application>
  <PresentationFormat>Экран (4:3)</PresentationFormat>
  <Paragraphs>65</Paragraphs>
  <Slides>18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Формула</vt:lpstr>
      <vt:lpstr>Фалес Милетский </vt:lpstr>
      <vt:lpstr>Слайд 2</vt:lpstr>
      <vt:lpstr>Слайд 3</vt:lpstr>
      <vt:lpstr>Слайд 4</vt:lpstr>
      <vt:lpstr> Третий признак подобия  треугольников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Решитезадачу:  В треугольнике АВС АВ = 4, ВС = 6, АС = 7. Точка Е лежит на стороне АВ. Внутри треугольника взята точка М так, что МВ = 5    ,МЕ = 4    , АЕ = 1. Прямая ВМ пересекает АС в точке Р. Докажите, что АРВ равнобедренный. </vt:lpstr>
      <vt:lpstr>Слайд 15</vt:lpstr>
      <vt:lpstr>Слайд 16</vt:lpstr>
      <vt:lpstr>Домашнее задание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2017-09-21T12:21:38Z</dcterms:created>
  <dcterms:modified xsi:type="dcterms:W3CDTF">2017-09-24T13:58:19Z</dcterms:modified>
</cp:coreProperties>
</file>